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8"/>
  </p:notesMasterIdLst>
  <p:sldIdLst>
    <p:sldId id="256" r:id="rId2"/>
    <p:sldId id="257" r:id="rId3"/>
    <p:sldId id="268" r:id="rId4"/>
    <p:sldId id="267" r:id="rId5"/>
    <p:sldId id="261" r:id="rId6"/>
    <p:sldId id="262" r:id="rId7"/>
    <p:sldId id="264" r:id="rId8"/>
    <p:sldId id="258" r:id="rId9"/>
    <p:sldId id="263" r:id="rId10"/>
    <p:sldId id="269" r:id="rId11"/>
    <p:sldId id="266" r:id="rId12"/>
    <p:sldId id="270" r:id="rId13"/>
    <p:sldId id="271" r:id="rId14"/>
    <p:sldId id="265" r:id="rId15"/>
    <p:sldId id="259" r:id="rId16"/>
    <p:sldId id="260" r:id="rId17"/>
  </p:sldIdLst>
  <p:sldSz cx="20104100" cy="11309350"/>
  <p:notesSz cx="20104100" cy="11309350"/>
  <p:embeddedFontLst>
    <p:embeddedFont>
      <p:font typeface="Arial Black" panose="020B0A04020102020204" pitchFamily="34" charset="0"/>
      <p:bold r:id="rId19"/>
    </p:embeddedFont>
    <p:embeddedFont>
      <p:font typeface="Arial Nova" panose="020B0504020202020204" pitchFamily="34" charset="0"/>
      <p:regular r:id="rId20"/>
      <p:bold r:id="rId21"/>
      <p:italic r:id="rId22"/>
      <p:boldItalic r:id="rId23"/>
    </p:embeddedFont>
    <p:embeddedFont>
      <p:font typeface="Arial Rounded MT Bold" panose="020F0704030504030204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abriola" panose="04040605051002020D02" pitchFamily="82" charset="0"/>
      <p:regular r:id="rId29"/>
    </p:embeddedFont>
    <p:embeddedFont>
      <p:font typeface="Montserrat" panose="020B0604020202020204" charset="0"/>
      <p:regular r:id="rId30"/>
      <p:bold r:id="rId31"/>
      <p:italic r:id="rId32"/>
      <p:boldItalic r:id="rId33"/>
    </p:embeddedFont>
    <p:embeddedFont>
      <p:font typeface="Montserrat Medium" panose="020B0604020202020204" charset="0"/>
      <p:regular r:id="rId34"/>
      <p:bold r:id="rId35"/>
      <p:italic r:id="rId36"/>
      <p:boldItalic r:id="rId37"/>
    </p:embeddedFont>
    <p:embeddedFont>
      <p:font typeface="Palace Script MT" panose="030303020206070C0B05" pitchFamily="66" charset="0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a499582f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a499582f1_0_2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a499582f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a499582f1_0_2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200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OBJEC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1530350" y="2762802"/>
            <a:ext cx="17043400" cy="115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530350" y="2762802"/>
            <a:ext cx="17043400" cy="115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2557459" y="2342682"/>
            <a:ext cx="14989180" cy="640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530350" y="2762802"/>
            <a:ext cx="17043400" cy="115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1507807" y="3505898"/>
            <a:ext cx="17088487" cy="237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350" y="2762802"/>
            <a:ext cx="17043400" cy="227754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130856" y="3402694"/>
            <a:ext cx="17140439" cy="13849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8EFBDC27-E420-4878-9EE6-7B9656D6442A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3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20104101" cy="1130855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30350" y="2762802"/>
            <a:ext cx="17043400" cy="115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557459" y="2342682"/>
            <a:ext cx="14989180" cy="640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svg"/><Relationship Id="rId21" Type="http://schemas.openxmlformats.org/officeDocument/2006/relationships/image" Target="../media/image31.svg"/><Relationship Id="rId34" Type="http://schemas.openxmlformats.org/officeDocument/2006/relationships/image" Target="../media/image44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5" Type="http://schemas.openxmlformats.org/officeDocument/2006/relationships/image" Target="../media/image35.svg"/><Relationship Id="rId33" Type="http://schemas.openxmlformats.org/officeDocument/2006/relationships/image" Target="../media/image43.sv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23" Type="http://schemas.openxmlformats.org/officeDocument/2006/relationships/image" Target="../media/image33.sv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31" Type="http://schemas.openxmlformats.org/officeDocument/2006/relationships/image" Target="../media/image41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svg"/><Relationship Id="rId30" Type="http://schemas.openxmlformats.org/officeDocument/2006/relationships/image" Target="../media/image40.png"/><Relationship Id="rId35" Type="http://schemas.openxmlformats.org/officeDocument/2006/relationships/image" Target="../media/image45.svg"/><Relationship Id="rId8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799"/>
            <a:ext cx="20105510" cy="1130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/>
          <p:nvPr/>
        </p:nvSpPr>
        <p:spPr>
          <a:xfrm>
            <a:off x="465918" y="8974247"/>
            <a:ext cx="6764615" cy="1368303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800" b="1" dirty="0">
                <a:solidFill>
                  <a:schemeClr val="lt1"/>
                </a:solidFill>
                <a:latin typeface="Palace Script MT" panose="030303020206070C0B05" pitchFamily="66" charset="0"/>
                <a:ea typeface="Montserrat"/>
                <a:cs typeface="Montserrat"/>
                <a:sym typeface="Montserrat"/>
              </a:rPr>
              <a:t>Fernando  Gregorio  </a:t>
            </a:r>
            <a:endParaRPr sz="8800" b="1" dirty="0">
              <a:solidFill>
                <a:schemeClr val="lt1"/>
              </a:solidFill>
              <a:latin typeface="Palace Script MT" panose="030303020206070C0B05" pitchFamily="66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7"/>
          <p:cNvSpPr txBox="1"/>
          <p:nvPr/>
        </p:nvSpPr>
        <p:spPr>
          <a:xfrm>
            <a:off x="305988" y="4395560"/>
            <a:ext cx="12652200" cy="22467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7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Cultura de Servicio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700" b="1" dirty="0">
                <a:solidFill>
                  <a:schemeClr val="lt1"/>
                </a:solidFill>
                <a:latin typeface="Arial Nova" panose="020B0504020202020204" pitchFamily="34" charset="0"/>
                <a:ea typeface="MS Gothic" panose="020B0609070205080204" pitchFamily="49" charset="-128"/>
                <a:cs typeface="Montserrat"/>
                <a:sym typeface="Montserrat"/>
              </a:rPr>
              <a:t>Aplicada a la Logística Integral</a:t>
            </a:r>
            <a:endParaRPr sz="6700" b="1" dirty="0">
              <a:solidFill>
                <a:schemeClr val="lt1"/>
              </a:solidFill>
              <a:latin typeface="Arial Nova" panose="020B0504020202020204" pitchFamily="34" charset="0"/>
              <a:ea typeface="MS Gothic" panose="020B0609070205080204" pitchFamily="49" charset="-128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E9D5845-681A-411F-A7C7-E363A4C3CBF0}"/>
              </a:ext>
            </a:extLst>
          </p:cNvPr>
          <p:cNvSpPr txBox="1"/>
          <p:nvPr/>
        </p:nvSpPr>
        <p:spPr>
          <a:xfrm>
            <a:off x="287867" y="254002"/>
            <a:ext cx="7332133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AR" sz="3600" dirty="0">
                <a:solidFill>
                  <a:srgbClr val="FF0000"/>
                </a:solidFill>
                <a:highlight>
                  <a:srgbClr val="00FFFF"/>
                </a:highlight>
              </a:rPr>
              <a:t>Diseño de la Propuesta de VALOR</a:t>
            </a:r>
          </a:p>
        </p:txBody>
      </p:sp>
      <p:sp>
        <p:nvSpPr>
          <p:cNvPr id="8" name="Globo: flecha derecha 7">
            <a:extLst>
              <a:ext uri="{FF2B5EF4-FFF2-40B4-BE49-F238E27FC236}">
                <a16:creationId xmlns:a16="http://schemas.microsoft.com/office/drawing/2014/main" id="{67B56482-67C6-4A6D-8E07-FD989683887E}"/>
              </a:ext>
            </a:extLst>
          </p:cNvPr>
          <p:cNvSpPr/>
          <p:nvPr/>
        </p:nvSpPr>
        <p:spPr>
          <a:xfrm>
            <a:off x="474134" y="2827868"/>
            <a:ext cx="7128933" cy="5418666"/>
          </a:xfrm>
          <a:prstGeom prst="right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000" dirty="0">
                <a:solidFill>
                  <a:srgbClr val="FF0000"/>
                </a:solidFill>
                <a:highlight>
                  <a:srgbClr val="FFFFFF"/>
                </a:highlight>
              </a:rPr>
              <a:t>¿Qué queremos CONOCER?</a:t>
            </a:r>
          </a:p>
          <a:p>
            <a:pPr algn="ctr"/>
            <a:endParaRPr lang="es-AR" sz="4000" dirty="0">
              <a:highlight>
                <a:srgbClr val="C0C0C0"/>
              </a:highlight>
            </a:endParaRPr>
          </a:p>
          <a:p>
            <a:pPr algn="ctr"/>
            <a:r>
              <a:rPr lang="es-AR" sz="4000" dirty="0">
                <a:solidFill>
                  <a:srgbClr val="002060"/>
                </a:solidFill>
                <a:highlight>
                  <a:srgbClr val="C0C0C0"/>
                </a:highlight>
              </a:rPr>
              <a:t>¿Qué servicio reciben de nuestra empresa?</a:t>
            </a:r>
          </a:p>
        </p:txBody>
      </p:sp>
      <p:pic>
        <p:nvPicPr>
          <p:cNvPr id="9" name="Imagen 8" descr="Tiburón nadando en el mar&#10;&#10;Descripción generada automáticamente">
            <a:extLst>
              <a:ext uri="{FF2B5EF4-FFF2-40B4-BE49-F238E27FC236}">
                <a16:creationId xmlns:a16="http://schemas.microsoft.com/office/drawing/2014/main" id="{5D2007B9-195F-4381-86B9-06B9FA0843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932" y="1185333"/>
            <a:ext cx="5723466" cy="237948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83231E8-ED8B-459A-9102-28469D370FE8}"/>
              </a:ext>
            </a:extLst>
          </p:cNvPr>
          <p:cNvSpPr txBox="1"/>
          <p:nvPr/>
        </p:nvSpPr>
        <p:spPr>
          <a:xfrm>
            <a:off x="9008531" y="1303872"/>
            <a:ext cx="4905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highlight>
                  <a:srgbClr val="FFFF00"/>
                </a:highlight>
              </a:rPr>
              <a:t>Indagar en los pensamientos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E4FB329-92AB-4CF0-9F8F-0ECB6D3D6D9F}"/>
              </a:ext>
            </a:extLst>
          </p:cNvPr>
          <p:cNvSpPr txBox="1"/>
          <p:nvPr/>
        </p:nvSpPr>
        <p:spPr>
          <a:xfrm>
            <a:off x="8652932" y="2895600"/>
            <a:ext cx="572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highlight>
                  <a:srgbClr val="FFFF00"/>
                </a:highlight>
              </a:rPr>
              <a:t>Análisis de los Valores / Intereses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FF3E5FA-2CF7-4848-92EF-44A8E627B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065" y="4097871"/>
            <a:ext cx="5774265" cy="196134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82B408A-1D16-4117-9FFD-6ED38229C273}"/>
              </a:ext>
            </a:extLst>
          </p:cNvPr>
          <p:cNvSpPr txBox="1"/>
          <p:nvPr/>
        </p:nvSpPr>
        <p:spPr>
          <a:xfrm>
            <a:off x="9042399" y="4250274"/>
            <a:ext cx="4791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highlight>
                  <a:srgbClr val="FFFF00"/>
                </a:highlight>
              </a:rPr>
              <a:t>Emoción  + Estado de ánimo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26A68F8-3863-4583-9D8C-8761D74E8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064" y="6789067"/>
            <a:ext cx="5774265" cy="192410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68310FB-1D51-458A-965F-F6AE83DD0132}"/>
              </a:ext>
            </a:extLst>
          </p:cNvPr>
          <p:cNvSpPr txBox="1"/>
          <p:nvPr/>
        </p:nvSpPr>
        <p:spPr>
          <a:xfrm>
            <a:off x="9211732" y="8111067"/>
            <a:ext cx="4653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highlight>
                  <a:srgbClr val="FFFF00"/>
                </a:highlight>
              </a:rPr>
              <a:t>Experiencia  +  Habilidades </a:t>
            </a:r>
          </a:p>
        </p:txBody>
      </p:sp>
      <p:pic>
        <p:nvPicPr>
          <p:cNvPr id="1026" name="Picture 2" descr="Crear una Cultura de Servicio | ELEVATE">
            <a:extLst>
              <a:ext uri="{FF2B5EF4-FFF2-40B4-BE49-F238E27FC236}">
                <a16:creationId xmlns:a16="http://schemas.microsoft.com/office/drawing/2014/main" id="{5188EB87-7DB2-41BF-BBD4-A385C62DD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295" y="2421467"/>
            <a:ext cx="4987577" cy="53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5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42842"/>
            <a:ext cx="20104099" cy="1130853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6645798" y="243867"/>
            <a:ext cx="6392870" cy="712359"/>
          </a:xfrm>
          <a:prstGeom prst="rect">
            <a:avLst/>
          </a:prstGeom>
          <a:solidFill>
            <a:schemeClr val="tx2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550" dirty="0">
                <a:solidFill>
                  <a:srgbClr val="0B9D99"/>
                </a:solidFill>
                <a:latin typeface="Montserrat"/>
                <a:ea typeface="Montserrat"/>
                <a:cs typeface="Montserrat"/>
                <a:sym typeface="Montserrat"/>
              </a:rPr>
              <a:t>Servicio Excepcional</a:t>
            </a:r>
            <a:endParaRPr sz="4550" dirty="0">
              <a:solidFill>
                <a:srgbClr val="0B9D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Diagrama de flujo: conector 1">
            <a:extLst>
              <a:ext uri="{FF2B5EF4-FFF2-40B4-BE49-F238E27FC236}">
                <a16:creationId xmlns:a16="http://schemas.microsoft.com/office/drawing/2014/main" id="{548508C1-8823-4F00-BB01-8BE401891C16}"/>
              </a:ext>
            </a:extLst>
          </p:cNvPr>
          <p:cNvSpPr/>
          <p:nvPr/>
        </p:nvSpPr>
        <p:spPr>
          <a:xfrm>
            <a:off x="2116668" y="4114800"/>
            <a:ext cx="8212677" cy="506306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000" dirty="0">
                <a:solidFill>
                  <a:schemeClr val="tx1"/>
                </a:solidFill>
                <a:latin typeface="Arial Nova" panose="020B0504020202020204" pitchFamily="34" charset="0"/>
              </a:rPr>
              <a:t>Personas</a:t>
            </a:r>
            <a:endParaRPr lang="es-AR" sz="4000" dirty="0"/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018BF035-C4E6-4C62-982A-828318694DFE}"/>
              </a:ext>
            </a:extLst>
          </p:cNvPr>
          <p:cNvSpPr/>
          <p:nvPr/>
        </p:nvSpPr>
        <p:spPr>
          <a:xfrm>
            <a:off x="5926669" y="1057824"/>
            <a:ext cx="8212677" cy="482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000" dirty="0">
                <a:solidFill>
                  <a:schemeClr val="tx1"/>
                </a:solidFill>
                <a:latin typeface="Arial Nova" panose="020B0504020202020204" pitchFamily="34" charset="0"/>
              </a:rPr>
              <a:t>Actividad / Proceso</a:t>
            </a:r>
            <a:r>
              <a:rPr lang="es-AR" sz="18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EE6E54A8-4832-4021-84F9-F026ABB599D1}"/>
              </a:ext>
            </a:extLst>
          </p:cNvPr>
          <p:cNvSpPr/>
          <p:nvPr/>
        </p:nvSpPr>
        <p:spPr>
          <a:xfrm>
            <a:off x="9160923" y="4351869"/>
            <a:ext cx="8212677" cy="482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000" dirty="0">
                <a:solidFill>
                  <a:schemeClr val="tx1"/>
                </a:solidFill>
                <a:latin typeface="Arial Nova" panose="020B0504020202020204" pitchFamily="34" charset="0"/>
              </a:rPr>
              <a:t>Lugar</a:t>
            </a:r>
            <a:endParaRPr lang="es-AR" sz="4000" dirty="0"/>
          </a:p>
        </p:txBody>
      </p:sp>
      <p:sp>
        <p:nvSpPr>
          <p:cNvPr id="3" name="Corazón 2">
            <a:extLst>
              <a:ext uri="{FF2B5EF4-FFF2-40B4-BE49-F238E27FC236}">
                <a16:creationId xmlns:a16="http://schemas.microsoft.com/office/drawing/2014/main" id="{444965D1-CE46-463F-B48E-1453E5C0D4D4}"/>
              </a:ext>
            </a:extLst>
          </p:cNvPr>
          <p:cNvSpPr/>
          <p:nvPr/>
        </p:nvSpPr>
        <p:spPr>
          <a:xfrm>
            <a:off x="8297334" y="4775199"/>
            <a:ext cx="2827865" cy="216644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Nube 3">
            <a:extLst>
              <a:ext uri="{FF2B5EF4-FFF2-40B4-BE49-F238E27FC236}">
                <a16:creationId xmlns:a16="http://schemas.microsoft.com/office/drawing/2014/main" id="{F104915D-8184-44D8-BA22-938CBA7D8849}"/>
              </a:ext>
            </a:extLst>
          </p:cNvPr>
          <p:cNvSpPr/>
          <p:nvPr/>
        </p:nvSpPr>
        <p:spPr>
          <a:xfrm>
            <a:off x="14173212" y="440265"/>
            <a:ext cx="5435587" cy="2743202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/>
              <a:t>El proceso  debe apoyar el propósito común</a:t>
            </a:r>
          </a:p>
          <a:p>
            <a:pPr algn="ctr"/>
            <a:endParaRPr lang="es-AR" sz="2400" dirty="0"/>
          </a:p>
        </p:txBody>
      </p:sp>
      <p:sp>
        <p:nvSpPr>
          <p:cNvPr id="11" name="Nube 10">
            <a:extLst>
              <a:ext uri="{FF2B5EF4-FFF2-40B4-BE49-F238E27FC236}">
                <a16:creationId xmlns:a16="http://schemas.microsoft.com/office/drawing/2014/main" id="{C1397607-F3BB-478D-8188-2A0DC301B51F}"/>
              </a:ext>
            </a:extLst>
          </p:cNvPr>
          <p:cNvSpPr/>
          <p:nvPr/>
        </p:nvSpPr>
        <p:spPr>
          <a:xfrm>
            <a:off x="15087598" y="6095995"/>
            <a:ext cx="4758266" cy="326813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>
                <a:solidFill>
                  <a:schemeClr val="tx1"/>
                </a:solidFill>
              </a:rPr>
              <a:t>Separe a los clientes de aquellos aspectos no deseados</a:t>
            </a:r>
            <a:r>
              <a:rPr lang="es-AR" sz="2000" dirty="0">
                <a:solidFill>
                  <a:schemeClr val="tx1"/>
                </a:solidFill>
              </a:rPr>
              <a:t>.    </a:t>
            </a:r>
          </a:p>
        </p:txBody>
      </p:sp>
      <p:sp>
        <p:nvSpPr>
          <p:cNvPr id="12" name="Nube 11">
            <a:extLst>
              <a:ext uri="{FF2B5EF4-FFF2-40B4-BE49-F238E27FC236}">
                <a16:creationId xmlns:a16="http://schemas.microsoft.com/office/drawing/2014/main" id="{55F84CEC-C69E-4313-9E41-46E3919E5CFF}"/>
              </a:ext>
            </a:extLst>
          </p:cNvPr>
          <p:cNvSpPr/>
          <p:nvPr/>
        </p:nvSpPr>
        <p:spPr>
          <a:xfrm>
            <a:off x="304824" y="2319866"/>
            <a:ext cx="4301043" cy="2929467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>
                <a:solidFill>
                  <a:schemeClr val="tx1"/>
                </a:solidFill>
              </a:rPr>
              <a:t>El propósito vence a la Tarea</a:t>
            </a:r>
            <a:r>
              <a:rPr lang="es-AR" sz="2000" dirty="0">
                <a:solidFill>
                  <a:schemeClr val="tx1"/>
                </a:solidFill>
              </a:rPr>
              <a:t>.    </a:t>
            </a:r>
          </a:p>
        </p:txBody>
      </p: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2C8165C3-7DD2-4A4A-9023-28788CB1C8B9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395206" y="1430357"/>
            <a:ext cx="2404527" cy="203649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2CF22C5D-D6BC-471E-A521-5F68B2D1B8AD}"/>
              </a:ext>
            </a:extLst>
          </p:cNvPr>
          <p:cNvCxnSpPr>
            <a:cxnSpLocks/>
          </p:cNvCxnSpPr>
          <p:nvPr/>
        </p:nvCxnSpPr>
        <p:spPr>
          <a:xfrm rot="10800000">
            <a:off x="14037748" y="6768846"/>
            <a:ext cx="1676376" cy="54533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8C811FCF-BA07-4346-BA18-CE5CE89830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33178" y="4125391"/>
            <a:ext cx="2413000" cy="20870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90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2" animBg="1"/>
      <p:bldP spid="4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1FE9ED-5951-4198-B777-0518C57FD136}"/>
              </a:ext>
            </a:extLst>
          </p:cNvPr>
          <p:cNvSpPr txBox="1"/>
          <p:nvPr/>
        </p:nvSpPr>
        <p:spPr>
          <a:xfrm>
            <a:off x="287867" y="254002"/>
            <a:ext cx="7332133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AR" sz="3600" dirty="0">
                <a:solidFill>
                  <a:srgbClr val="FF0000"/>
                </a:solidFill>
                <a:highlight>
                  <a:srgbClr val="FFFF00"/>
                </a:highlight>
              </a:rPr>
              <a:t>Diseño de la Propuesta de VALOR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98CE922E-124A-43FB-9B4A-FF885769D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174702"/>
              </p:ext>
            </p:extLst>
          </p:nvPr>
        </p:nvGraphicFramePr>
        <p:xfrm>
          <a:off x="2269067" y="1593497"/>
          <a:ext cx="15795944" cy="76864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97643">
                  <a:extLst>
                    <a:ext uri="{9D8B030D-6E8A-4147-A177-3AD203B41FA5}">
                      <a16:colId xmlns:a16="http://schemas.microsoft.com/office/drawing/2014/main" val="1857324669"/>
                    </a:ext>
                  </a:extLst>
                </a:gridCol>
                <a:gridCol w="3932767">
                  <a:extLst>
                    <a:ext uri="{9D8B030D-6E8A-4147-A177-3AD203B41FA5}">
                      <a16:colId xmlns:a16="http://schemas.microsoft.com/office/drawing/2014/main" val="1002167310"/>
                    </a:ext>
                  </a:extLst>
                </a:gridCol>
                <a:gridCol w="3932767">
                  <a:extLst>
                    <a:ext uri="{9D8B030D-6E8A-4147-A177-3AD203B41FA5}">
                      <a16:colId xmlns:a16="http://schemas.microsoft.com/office/drawing/2014/main" val="4214671379"/>
                    </a:ext>
                  </a:extLst>
                </a:gridCol>
                <a:gridCol w="3932767">
                  <a:extLst>
                    <a:ext uri="{9D8B030D-6E8A-4147-A177-3AD203B41FA5}">
                      <a16:colId xmlns:a16="http://schemas.microsoft.com/office/drawing/2014/main" val="633851565"/>
                    </a:ext>
                  </a:extLst>
                </a:gridCol>
              </a:tblGrid>
              <a:tr h="967895">
                <a:tc>
                  <a:txBody>
                    <a:bodyPr/>
                    <a:lstStyle/>
                    <a:p>
                      <a:pPr algn="ctr"/>
                      <a:endParaRPr lang="es-AR" sz="2800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s-AR" sz="2800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Etapa / Momento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>
                          <a:solidFill>
                            <a:srgbClr val="0070C0"/>
                          </a:solidFill>
                        </a:rPr>
                        <a:t>MOMENTO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>
                          <a:solidFill>
                            <a:srgbClr val="0070C0"/>
                          </a:solidFill>
                        </a:rPr>
                        <a:t>MOMENTO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>
                          <a:solidFill>
                            <a:srgbClr val="0070C0"/>
                          </a:solidFill>
                        </a:rPr>
                        <a:t>MOMENTO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086432"/>
                  </a:ext>
                </a:extLst>
              </a:tr>
              <a:tr h="1151991">
                <a:tc>
                  <a:txBody>
                    <a:bodyPr/>
                    <a:lstStyle/>
                    <a:p>
                      <a:pPr algn="ctr"/>
                      <a:endParaRPr lang="es-AR" sz="2000" b="1" dirty="0"/>
                    </a:p>
                    <a:p>
                      <a:pPr algn="ctr"/>
                      <a:endParaRPr lang="es-AR" sz="2000" b="1" dirty="0"/>
                    </a:p>
                    <a:p>
                      <a:pPr algn="ctr"/>
                      <a:r>
                        <a:rPr lang="es-AR" sz="2000" b="1" dirty="0">
                          <a:highlight>
                            <a:srgbClr val="00FFFF"/>
                          </a:highlight>
                        </a:rPr>
                        <a:t>PUNTO DE CONTACTO</a:t>
                      </a:r>
                      <a:r>
                        <a:rPr lang="es-AR" sz="20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476472"/>
                  </a:ext>
                </a:extLst>
              </a:tr>
              <a:tr h="1123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2000" b="1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2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2000" b="1" dirty="0">
                          <a:highlight>
                            <a:srgbClr val="FFFF00"/>
                          </a:highlight>
                        </a:rPr>
                        <a:t>¿QUÉ ESPERA EL CLIENTE?</a:t>
                      </a:r>
                    </a:p>
                    <a:p>
                      <a:endParaRPr lang="es-A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  <a:p>
                      <a:endParaRPr lang="es-AR" dirty="0"/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747053"/>
                  </a:ext>
                </a:extLst>
              </a:tr>
              <a:tr h="1442933">
                <a:tc>
                  <a:txBody>
                    <a:bodyPr/>
                    <a:lstStyle/>
                    <a:p>
                      <a:endParaRPr lang="es-AR" sz="2000" b="1" dirty="0"/>
                    </a:p>
                    <a:p>
                      <a:endParaRPr lang="es-AR" sz="2000" b="1" dirty="0"/>
                    </a:p>
                    <a:p>
                      <a:pPr algn="ctr"/>
                      <a:r>
                        <a:rPr lang="es-AR" sz="2000" b="1" dirty="0">
                          <a:highlight>
                            <a:srgbClr val="FF00FF"/>
                          </a:highlight>
                        </a:rPr>
                        <a:t>¿QUÉ RECIBE?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598870"/>
                  </a:ext>
                </a:extLst>
              </a:tr>
              <a:tr h="2812993">
                <a:tc>
                  <a:txBody>
                    <a:bodyPr/>
                    <a:lstStyle/>
                    <a:p>
                      <a:pPr algn="ctr"/>
                      <a:endParaRPr lang="es-AR" sz="1200" baseline="0" dirty="0">
                        <a:solidFill>
                          <a:srgbClr val="FFC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algn="ctr"/>
                      <a:endParaRPr lang="es-AR" sz="2400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s-AR" sz="2400" b="1" baseline="0" dirty="0">
                          <a:solidFill>
                            <a:srgbClr val="002060"/>
                          </a:solidFill>
                        </a:rPr>
                        <a:t>Empresa</a:t>
                      </a:r>
                    </a:p>
                    <a:p>
                      <a:pPr algn="ctr"/>
                      <a:endParaRPr lang="es-AR" sz="2400" baseline="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s-AR" sz="2400" baseline="0" dirty="0">
                          <a:solidFill>
                            <a:srgbClr val="002060"/>
                          </a:solidFill>
                        </a:rPr>
                        <a:t>ÁREA   </a:t>
                      </a:r>
                      <a:r>
                        <a:rPr lang="es-AR" sz="2400" baseline="0" dirty="0" err="1">
                          <a:solidFill>
                            <a:srgbClr val="002060"/>
                          </a:solidFill>
                        </a:rPr>
                        <a:t>ó</a:t>
                      </a:r>
                      <a:endParaRPr lang="es-AR" sz="2400" baseline="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s-AR" sz="2400" baseline="0" dirty="0">
                          <a:solidFill>
                            <a:srgbClr val="002060"/>
                          </a:solidFill>
                        </a:rPr>
                        <a:t>SECTOR </a:t>
                      </a:r>
                      <a:endParaRPr lang="es-AR" sz="1200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2400" baseline="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s-AR" sz="2400" baseline="0" dirty="0">
                          <a:solidFill>
                            <a:srgbClr val="002060"/>
                          </a:solidFill>
                        </a:rPr>
                        <a:t>VENTAS / </a:t>
                      </a:r>
                    </a:p>
                    <a:p>
                      <a:pPr algn="ctr"/>
                      <a:endParaRPr lang="es-AR" sz="2400" baseline="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s-AR" sz="2400" baseline="0" dirty="0">
                          <a:solidFill>
                            <a:srgbClr val="002060"/>
                          </a:solidFill>
                        </a:rPr>
                        <a:t>FACTURACION</a:t>
                      </a:r>
                    </a:p>
                    <a:p>
                      <a:pPr algn="ctr"/>
                      <a:endParaRPr lang="es-AR" sz="2400" baseline="0" dirty="0">
                        <a:solidFill>
                          <a:srgbClr val="00206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algn="ctr"/>
                      <a:endParaRPr lang="es-AR" sz="2400" baseline="0" dirty="0">
                        <a:solidFill>
                          <a:srgbClr val="00206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2400" baseline="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s-AR" sz="2400" baseline="0" dirty="0">
                          <a:solidFill>
                            <a:srgbClr val="002060"/>
                          </a:solidFill>
                        </a:rPr>
                        <a:t>PRODUCCIÓN / TRANSFORMACIÓN </a:t>
                      </a:r>
                    </a:p>
                    <a:p>
                      <a:pPr algn="ctr"/>
                      <a:endParaRPr lang="es-AR" sz="2400" baseline="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s-AR" sz="2400" baseline="0" dirty="0">
                          <a:solidFill>
                            <a:srgbClr val="002060"/>
                          </a:solidFill>
                        </a:rPr>
                        <a:t>OPERACIONES </a:t>
                      </a:r>
                    </a:p>
                    <a:p>
                      <a:pPr algn="ctr"/>
                      <a:endParaRPr lang="es-AR" sz="2400" baseline="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s-AR" sz="2400" baseline="0" dirty="0">
                          <a:solidFill>
                            <a:srgbClr val="002060"/>
                          </a:solidFill>
                        </a:rPr>
                        <a:t>CONTABILIDAD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2400" baseline="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s-AR" sz="2400" baseline="0" dirty="0">
                          <a:solidFill>
                            <a:srgbClr val="002060"/>
                          </a:solidFill>
                        </a:rPr>
                        <a:t>DISTRIBUCIÓN.</a:t>
                      </a:r>
                    </a:p>
                    <a:p>
                      <a:pPr algn="ctr"/>
                      <a:r>
                        <a:rPr lang="es-AR" sz="2400" baseline="0" dirty="0">
                          <a:solidFill>
                            <a:srgbClr val="002060"/>
                          </a:solidFill>
                        </a:rPr>
                        <a:t>TRANSPORTE. DESPACHO </a:t>
                      </a:r>
                    </a:p>
                    <a:p>
                      <a:pPr algn="ctr"/>
                      <a:r>
                        <a:rPr lang="es-AR" sz="2400" baseline="0" dirty="0">
                          <a:solidFill>
                            <a:srgbClr val="002060"/>
                          </a:solidFill>
                        </a:rPr>
                        <a:t>ENTREGA / DELIVERY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79870"/>
                  </a:ext>
                </a:extLst>
              </a:tr>
            </a:tbl>
          </a:graphicData>
        </a:graphic>
      </p:graphicFrame>
      <p:pic>
        <p:nvPicPr>
          <p:cNvPr id="10" name="Gráfico 9" descr="Teléfono con relleno sólido">
            <a:extLst>
              <a:ext uri="{FF2B5EF4-FFF2-40B4-BE49-F238E27FC236}">
                <a16:creationId xmlns:a16="http://schemas.microsoft.com/office/drawing/2014/main" id="{61550677-4D32-4E01-A50F-324BEA1D5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185" y="2725207"/>
            <a:ext cx="763058" cy="830791"/>
          </a:xfrm>
          <a:prstGeom prst="rect">
            <a:avLst/>
          </a:prstGeom>
        </p:spPr>
      </p:pic>
      <p:pic>
        <p:nvPicPr>
          <p:cNvPr id="12" name="Gráfico 11" descr="Trabajador de oficina con relleno sólido">
            <a:extLst>
              <a:ext uri="{FF2B5EF4-FFF2-40B4-BE49-F238E27FC236}">
                <a16:creationId xmlns:a16="http://schemas.microsoft.com/office/drawing/2014/main" id="{61123AA2-75C6-4FCF-A2DA-EE1D5951C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1916" y="2759075"/>
            <a:ext cx="763058" cy="763058"/>
          </a:xfrm>
          <a:prstGeom prst="rect">
            <a:avLst/>
          </a:prstGeom>
        </p:spPr>
      </p:pic>
      <p:pic>
        <p:nvPicPr>
          <p:cNvPr id="14" name="Gráfico 13" descr="Perfil de mujer contorno">
            <a:extLst>
              <a:ext uri="{FF2B5EF4-FFF2-40B4-BE49-F238E27FC236}">
                <a16:creationId xmlns:a16="http://schemas.microsoft.com/office/drawing/2014/main" id="{BD491460-A9E9-44CD-8DF7-5DE91BD9C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89387" y="2759075"/>
            <a:ext cx="779991" cy="763058"/>
          </a:xfrm>
          <a:prstGeom prst="rect">
            <a:avLst/>
          </a:prstGeom>
        </p:spPr>
      </p:pic>
      <p:pic>
        <p:nvPicPr>
          <p:cNvPr id="16" name="Gráfico 15" descr="Correo electrónico con relleno sólido">
            <a:extLst>
              <a:ext uri="{FF2B5EF4-FFF2-40B4-BE49-F238E27FC236}">
                <a16:creationId xmlns:a16="http://schemas.microsoft.com/office/drawing/2014/main" id="{3AF6C0B5-AD22-45AF-A946-C93E278542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5386" y="2742142"/>
            <a:ext cx="779991" cy="779991"/>
          </a:xfrm>
          <a:prstGeom prst="rect">
            <a:avLst/>
          </a:prstGeom>
        </p:spPr>
      </p:pic>
      <p:pic>
        <p:nvPicPr>
          <p:cNvPr id="18" name="Gráfico 17" descr="Etiqueta contorno">
            <a:extLst>
              <a:ext uri="{FF2B5EF4-FFF2-40B4-BE49-F238E27FC236}">
                <a16:creationId xmlns:a16="http://schemas.microsoft.com/office/drawing/2014/main" id="{2E258833-90F6-4EE2-8118-C57FE33D04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64852" y="2555877"/>
            <a:ext cx="914400" cy="914400"/>
          </a:xfrm>
          <a:prstGeom prst="rect">
            <a:avLst/>
          </a:prstGeom>
        </p:spPr>
      </p:pic>
      <p:pic>
        <p:nvPicPr>
          <p:cNvPr id="20" name="Gráfico 19" descr="Dólar contorno">
            <a:extLst>
              <a:ext uri="{FF2B5EF4-FFF2-40B4-BE49-F238E27FC236}">
                <a16:creationId xmlns:a16="http://schemas.microsoft.com/office/drawing/2014/main" id="{2960101F-917A-4E1B-81C2-98540A1D53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49241" y="3962402"/>
            <a:ext cx="608542" cy="608542"/>
          </a:xfrm>
          <a:prstGeom prst="rect">
            <a:avLst/>
          </a:prstGeom>
        </p:spPr>
      </p:pic>
      <p:pic>
        <p:nvPicPr>
          <p:cNvPr id="22" name="Gráfico 21" descr="Lluvia de ideas contorno">
            <a:extLst>
              <a:ext uri="{FF2B5EF4-FFF2-40B4-BE49-F238E27FC236}">
                <a16:creationId xmlns:a16="http://schemas.microsoft.com/office/drawing/2014/main" id="{C5F2BDDF-EDAA-44FB-AA3B-91E6D0A7F1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46851" y="3927475"/>
            <a:ext cx="779991" cy="779991"/>
          </a:xfrm>
          <a:prstGeom prst="rect">
            <a:avLst/>
          </a:prstGeom>
        </p:spPr>
      </p:pic>
      <p:pic>
        <p:nvPicPr>
          <p:cNvPr id="24" name="Gráfico 23" descr="Lluvia de ideas de grupo con relleno sólido">
            <a:extLst>
              <a:ext uri="{FF2B5EF4-FFF2-40B4-BE49-F238E27FC236}">
                <a16:creationId xmlns:a16="http://schemas.microsoft.com/office/drawing/2014/main" id="{9986446A-71BA-4B18-944B-D645ECC815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28985" y="3893608"/>
            <a:ext cx="795867" cy="795867"/>
          </a:xfrm>
          <a:prstGeom prst="rect">
            <a:avLst/>
          </a:prstGeom>
        </p:spPr>
      </p:pic>
      <p:pic>
        <p:nvPicPr>
          <p:cNvPr id="26" name="Gráfico 25" descr="Montaña rusa subiendo con relleno sólido">
            <a:extLst>
              <a:ext uri="{FF2B5EF4-FFF2-40B4-BE49-F238E27FC236}">
                <a16:creationId xmlns:a16="http://schemas.microsoft.com/office/drawing/2014/main" id="{A04DBEF2-3055-4427-9FB5-902224D6C16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660717" y="3910541"/>
            <a:ext cx="779991" cy="779991"/>
          </a:xfrm>
          <a:prstGeom prst="rect">
            <a:avLst/>
          </a:prstGeom>
        </p:spPr>
      </p:pic>
      <p:pic>
        <p:nvPicPr>
          <p:cNvPr id="28" name="Gráfico 27" descr="Carretilla para transporte con relleno sólido">
            <a:extLst>
              <a:ext uri="{FF2B5EF4-FFF2-40B4-BE49-F238E27FC236}">
                <a16:creationId xmlns:a16="http://schemas.microsoft.com/office/drawing/2014/main" id="{68C4F1CA-9AE8-47D1-83E0-3D9D76F2A4F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5216711" y="3825879"/>
            <a:ext cx="779991" cy="779991"/>
          </a:xfrm>
          <a:prstGeom prst="rect">
            <a:avLst/>
          </a:prstGeom>
        </p:spPr>
      </p:pic>
      <p:pic>
        <p:nvPicPr>
          <p:cNvPr id="30" name="Gráfico 29" descr="Marca de insignia1 con relleno sólido">
            <a:extLst>
              <a:ext uri="{FF2B5EF4-FFF2-40B4-BE49-F238E27FC236}">
                <a16:creationId xmlns:a16="http://schemas.microsoft.com/office/drawing/2014/main" id="{6CF616E4-9EF9-4C81-B3A7-4EC7983CA3E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55787" y="5078944"/>
            <a:ext cx="830791" cy="830791"/>
          </a:xfrm>
          <a:prstGeom prst="rect">
            <a:avLst/>
          </a:prstGeom>
        </p:spPr>
      </p:pic>
      <p:pic>
        <p:nvPicPr>
          <p:cNvPr id="38" name="Gráfico 37" descr="Contorno de cara enamorada con relleno sólido">
            <a:extLst>
              <a:ext uri="{FF2B5EF4-FFF2-40B4-BE49-F238E27FC236}">
                <a16:creationId xmlns:a16="http://schemas.microsoft.com/office/drawing/2014/main" id="{141A35C4-AAF2-4C5C-A0CF-7398E683211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953251" y="5146676"/>
            <a:ext cx="830791" cy="830791"/>
          </a:xfrm>
          <a:prstGeom prst="rect">
            <a:avLst/>
          </a:prstGeom>
        </p:spPr>
      </p:pic>
      <p:pic>
        <p:nvPicPr>
          <p:cNvPr id="42" name="Gráfico 41" descr="Contorno de cara asustada con relleno sólido">
            <a:extLst>
              <a:ext uri="{FF2B5EF4-FFF2-40B4-BE49-F238E27FC236}">
                <a16:creationId xmlns:a16="http://schemas.microsoft.com/office/drawing/2014/main" id="{2092B0A0-8977-4D0A-A6AD-C20E0B43CB9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815919" y="5146676"/>
            <a:ext cx="830791" cy="830791"/>
          </a:xfrm>
          <a:prstGeom prst="rect">
            <a:avLst/>
          </a:prstGeom>
        </p:spPr>
      </p:pic>
      <p:pic>
        <p:nvPicPr>
          <p:cNvPr id="43" name="Gráfico 42" descr="Contorno de cara enamorada con relleno sólido">
            <a:extLst>
              <a:ext uri="{FF2B5EF4-FFF2-40B4-BE49-F238E27FC236}">
                <a16:creationId xmlns:a16="http://schemas.microsoft.com/office/drawing/2014/main" id="{AF0613D7-D55F-469A-A10D-456DF053531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610846" y="5197478"/>
            <a:ext cx="830791" cy="830791"/>
          </a:xfrm>
          <a:prstGeom prst="rect">
            <a:avLst/>
          </a:prstGeom>
        </p:spPr>
      </p:pic>
      <p:pic>
        <p:nvPicPr>
          <p:cNvPr id="45" name="Gráfico 44" descr="Contorno de cara asustada con relleno sólido">
            <a:extLst>
              <a:ext uri="{FF2B5EF4-FFF2-40B4-BE49-F238E27FC236}">
                <a16:creationId xmlns:a16="http://schemas.microsoft.com/office/drawing/2014/main" id="{B5FEBAAF-85D2-493A-8763-17002C203AC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998450" y="5197478"/>
            <a:ext cx="830791" cy="830791"/>
          </a:xfrm>
          <a:prstGeom prst="rect">
            <a:avLst/>
          </a:prstGeom>
        </p:spPr>
      </p:pic>
      <p:pic>
        <p:nvPicPr>
          <p:cNvPr id="46" name="Gráfico 45" descr="Contorno de cara enamorada con relleno sólido">
            <a:extLst>
              <a:ext uri="{FF2B5EF4-FFF2-40B4-BE49-F238E27FC236}">
                <a16:creationId xmlns:a16="http://schemas.microsoft.com/office/drawing/2014/main" id="{F0FCCA61-5AD9-472D-9FD6-FCBB4224687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4607104" y="5231344"/>
            <a:ext cx="830791" cy="830791"/>
          </a:xfrm>
          <a:prstGeom prst="rect">
            <a:avLst/>
          </a:prstGeom>
        </p:spPr>
      </p:pic>
      <p:pic>
        <p:nvPicPr>
          <p:cNvPr id="48" name="Gráfico 47" descr="Contorno de cara asustada con relleno sólido">
            <a:extLst>
              <a:ext uri="{FF2B5EF4-FFF2-40B4-BE49-F238E27FC236}">
                <a16:creationId xmlns:a16="http://schemas.microsoft.com/office/drawing/2014/main" id="{6FAFF0B3-9EF0-489D-B0DE-3B67A063697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6825372" y="5231344"/>
            <a:ext cx="830791" cy="830791"/>
          </a:xfrm>
          <a:prstGeom prst="rect">
            <a:avLst/>
          </a:prstGeom>
        </p:spPr>
      </p:pic>
      <p:pic>
        <p:nvPicPr>
          <p:cNvPr id="50" name="Gráfico 49" descr="Contorno de cara neutral contorno">
            <a:extLst>
              <a:ext uri="{FF2B5EF4-FFF2-40B4-BE49-F238E27FC236}">
                <a16:creationId xmlns:a16="http://schemas.microsoft.com/office/drawing/2014/main" id="{DFFF2CD7-4ECF-42BA-964C-BC08FD3A789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816846" y="5112810"/>
            <a:ext cx="914400" cy="914400"/>
          </a:xfrm>
          <a:prstGeom prst="rect">
            <a:avLst/>
          </a:prstGeom>
        </p:spPr>
      </p:pic>
      <p:pic>
        <p:nvPicPr>
          <p:cNvPr id="51" name="Gráfico 50" descr="Contorno de cara neutral contorno">
            <a:extLst>
              <a:ext uri="{FF2B5EF4-FFF2-40B4-BE49-F238E27FC236}">
                <a16:creationId xmlns:a16="http://schemas.microsoft.com/office/drawing/2014/main" id="{1058E8E0-6321-44BC-8E81-AE384FD3CF2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813109" y="5146679"/>
            <a:ext cx="914400" cy="914400"/>
          </a:xfrm>
          <a:prstGeom prst="rect">
            <a:avLst/>
          </a:prstGeom>
        </p:spPr>
      </p:pic>
      <p:pic>
        <p:nvPicPr>
          <p:cNvPr id="52" name="Gráfico 51" descr="Contorno de cara neutral contorno">
            <a:extLst>
              <a:ext uri="{FF2B5EF4-FFF2-40B4-BE49-F238E27FC236}">
                <a16:creationId xmlns:a16="http://schemas.microsoft.com/office/drawing/2014/main" id="{CE2A040F-B06A-4072-A7EB-F4BEC556E00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5724701" y="5197481"/>
            <a:ext cx="914400" cy="914400"/>
          </a:xfrm>
          <a:prstGeom prst="rect">
            <a:avLst/>
          </a:prstGeom>
        </p:spPr>
      </p:pic>
      <p:pic>
        <p:nvPicPr>
          <p:cNvPr id="54" name="Gráfico 53" descr="Calendario contorno">
            <a:extLst>
              <a:ext uri="{FF2B5EF4-FFF2-40B4-BE49-F238E27FC236}">
                <a16:creationId xmlns:a16="http://schemas.microsoft.com/office/drawing/2014/main" id="{F1FE845C-9D54-449C-8E60-CD50C83E8B0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6164981" y="3775071"/>
            <a:ext cx="914400" cy="914400"/>
          </a:xfrm>
          <a:prstGeom prst="rect">
            <a:avLst/>
          </a:prstGeom>
        </p:spPr>
      </p:pic>
      <p:pic>
        <p:nvPicPr>
          <p:cNvPr id="56" name="Gráfico 55" descr="Abrir sobre contorno">
            <a:extLst>
              <a:ext uri="{FF2B5EF4-FFF2-40B4-BE49-F238E27FC236}">
                <a16:creationId xmlns:a16="http://schemas.microsoft.com/office/drawing/2014/main" id="{0162FBCA-0B78-41DB-8082-BA9C9C44D5E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6148041" y="2674409"/>
            <a:ext cx="795868" cy="795868"/>
          </a:xfrm>
          <a:prstGeom prst="rect">
            <a:avLst/>
          </a:prstGeom>
        </p:spPr>
      </p:pic>
      <p:pic>
        <p:nvPicPr>
          <p:cNvPr id="58" name="Gráfico 57" descr="Bolsa para la compra con relleno sólido">
            <a:extLst>
              <a:ext uri="{FF2B5EF4-FFF2-40B4-BE49-F238E27FC236}">
                <a16:creationId xmlns:a16="http://schemas.microsoft.com/office/drawing/2014/main" id="{6AE8AC3C-C42F-4E2D-9D86-3AA3319F584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863916" y="2606675"/>
            <a:ext cx="830791" cy="830791"/>
          </a:xfrm>
          <a:prstGeom prst="rect">
            <a:avLst/>
          </a:prstGeom>
        </p:spPr>
      </p:pic>
      <p:pic>
        <p:nvPicPr>
          <p:cNvPr id="59" name="Gráfico 58" descr="Bolsa para la compra con relleno sólido">
            <a:extLst>
              <a:ext uri="{FF2B5EF4-FFF2-40B4-BE49-F238E27FC236}">
                <a16:creationId xmlns:a16="http://schemas.microsoft.com/office/drawing/2014/main" id="{AE98E943-F91C-4A7C-8EF8-22CB8F8D364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147107" y="3808940"/>
            <a:ext cx="830791" cy="830791"/>
          </a:xfrm>
          <a:prstGeom prst="rect">
            <a:avLst/>
          </a:prstGeom>
        </p:spPr>
      </p:pic>
      <p:pic>
        <p:nvPicPr>
          <p:cNvPr id="60" name="Gráfico 59" descr="Montaña rusa subiendo con relleno sólido">
            <a:extLst>
              <a:ext uri="{FF2B5EF4-FFF2-40B4-BE49-F238E27FC236}">
                <a16:creationId xmlns:a16="http://schemas.microsoft.com/office/drawing/2014/main" id="{776DAEAF-7BDA-46AC-96F4-75645B1403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336178" y="3910541"/>
            <a:ext cx="779991" cy="77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1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 que marca la diferencia en el Servicio al Cliente Online">
            <a:extLst>
              <a:ext uri="{FF2B5EF4-FFF2-40B4-BE49-F238E27FC236}">
                <a16:creationId xmlns:a16="http://schemas.microsoft.com/office/drawing/2014/main" id="{B416606A-C278-410C-8561-DE172281E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73" y="709086"/>
            <a:ext cx="5389028" cy="269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Clave es el Servicio al Cliente | Grandes Pymes">
            <a:extLst>
              <a:ext uri="{FF2B5EF4-FFF2-40B4-BE49-F238E27FC236}">
                <a16:creationId xmlns:a16="http://schemas.microsoft.com/office/drawing/2014/main" id="{EA84696A-23E1-4C77-A832-61FDEAA6E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35" y="709086"/>
            <a:ext cx="5198533" cy="26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rvicio al Cliente: Frase Walt Disney">
            <a:extLst>
              <a:ext uri="{FF2B5EF4-FFF2-40B4-BE49-F238E27FC236}">
                <a16:creationId xmlns:a16="http://schemas.microsoft.com/office/drawing/2014/main" id="{4DE4C5C8-2758-49A5-BF0B-5F3EBF42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32" y="254000"/>
            <a:ext cx="8012755" cy="9652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s historias y curiosidades detrás de la Magia">
            <a:extLst>
              <a:ext uri="{FF2B5EF4-FFF2-40B4-BE49-F238E27FC236}">
                <a16:creationId xmlns:a16="http://schemas.microsoft.com/office/drawing/2014/main" id="{6E72BC4D-F77A-412C-A577-453E88284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298" y="709086"/>
            <a:ext cx="4415367" cy="26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rcado Libre reveló cómo es el enorme depósito que frenó gremio">
            <a:extLst>
              <a:ext uri="{FF2B5EF4-FFF2-40B4-BE49-F238E27FC236}">
                <a16:creationId xmlns:a16="http://schemas.microsoft.com/office/drawing/2014/main" id="{110F6C3D-05EF-4590-8400-95B115EC7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3" y="4815416"/>
            <a:ext cx="5350928" cy="402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ágenes de Entrega Domicilio | Vectores, fotos de stock y PSD gratuitos">
            <a:extLst>
              <a:ext uri="{FF2B5EF4-FFF2-40B4-BE49-F238E27FC236}">
                <a16:creationId xmlns:a16="http://schemas.microsoft.com/office/drawing/2014/main" id="{B2163AA9-DE3E-499C-A23F-10594F93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298" y="4783138"/>
            <a:ext cx="4415367" cy="405606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9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A260C-7344-4E01-9FF3-D0AC48E6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43" y="280657"/>
            <a:ext cx="8968313" cy="1586339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s-AR" sz="3298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“Cultura de Servicio”</a:t>
            </a:r>
            <a:r>
              <a:rPr lang="es-AR" sz="329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es-AR" sz="329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29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  + SERVICIO =  </a:t>
            </a:r>
            <a:r>
              <a:rPr lang="es-AR" sz="3298" u="sng" dirty="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Clientes felices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30B34A9-20DE-47A5-AC86-7BEC11FE3199}"/>
              </a:ext>
            </a:extLst>
          </p:cNvPr>
          <p:cNvSpPr txBox="1">
            <a:spLocks/>
          </p:cNvSpPr>
          <p:nvPr/>
        </p:nvSpPr>
        <p:spPr>
          <a:xfrm>
            <a:off x="5687651" y="2373279"/>
            <a:ext cx="9266735" cy="9737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50781" tIns="75390" rIns="150781" bIns="753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98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Conexión:</a:t>
            </a:r>
            <a:r>
              <a:rPr lang="es-AR" sz="329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AR" sz="32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emocional </a:t>
            </a:r>
            <a:r>
              <a:rPr lang="es-AR" sz="230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y/o </a:t>
            </a:r>
            <a:r>
              <a:rPr lang="es-AR" sz="230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298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RACIONAL</a:t>
            </a:r>
            <a:r>
              <a:rPr lang="es-AR" sz="3298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Nube 4">
            <a:extLst>
              <a:ext uri="{FF2B5EF4-FFF2-40B4-BE49-F238E27FC236}">
                <a16:creationId xmlns:a16="http://schemas.microsoft.com/office/drawing/2014/main" id="{5DECF31F-A00A-4305-872A-746E1B489913}"/>
              </a:ext>
            </a:extLst>
          </p:cNvPr>
          <p:cNvSpPr/>
          <p:nvPr/>
        </p:nvSpPr>
        <p:spPr>
          <a:xfrm>
            <a:off x="214743" y="3397870"/>
            <a:ext cx="8793790" cy="5591453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1202" indent="-471202">
              <a:buFont typeface="Wingdings" panose="05000000000000000000" pitchFamily="2" charset="2"/>
              <a:buChar char="ü"/>
            </a:pPr>
            <a:r>
              <a:rPr lang="es-AR" sz="3600" dirty="0">
                <a:latin typeface="Arial" panose="020B0604020202020204" pitchFamily="34" charset="0"/>
                <a:cs typeface="Arial" panose="020B0604020202020204" pitchFamily="34" charset="0"/>
              </a:rPr>
              <a:t>Compran +Productos</a:t>
            </a:r>
          </a:p>
          <a:p>
            <a:pPr marL="471202" indent="-471202">
              <a:buFont typeface="Wingdings" panose="05000000000000000000" pitchFamily="2" charset="2"/>
              <a:buChar char="ü"/>
            </a:pPr>
            <a:r>
              <a:rPr lang="es-AR" sz="3600" dirty="0">
                <a:latin typeface="Arial" panose="020B0604020202020204" pitchFamily="34" charset="0"/>
                <a:cs typeface="Arial" panose="020B0604020202020204" pitchFamily="34" charset="0"/>
              </a:rPr>
              <a:t>Solicitan  + Servicios.</a:t>
            </a:r>
          </a:p>
          <a:p>
            <a:pPr marL="471202" indent="-471202">
              <a:buFont typeface="Wingdings" panose="05000000000000000000" pitchFamily="2" charset="2"/>
              <a:buChar char="ü"/>
            </a:pPr>
            <a:r>
              <a:rPr lang="es-AR" sz="3600" dirty="0">
                <a:latin typeface="Arial" panose="020B0604020202020204" pitchFamily="34" charset="0"/>
                <a:cs typeface="Arial" panose="020B0604020202020204" pitchFamily="34" charset="0"/>
              </a:rPr>
              <a:t>Regresan</a:t>
            </a:r>
          </a:p>
          <a:p>
            <a:pPr marL="471202" indent="-471202">
              <a:buFont typeface="Wingdings" panose="05000000000000000000" pitchFamily="2" charset="2"/>
              <a:buChar char="ü"/>
            </a:pPr>
            <a:r>
              <a:rPr lang="es-AR" sz="3600" dirty="0">
                <a:latin typeface="Arial" panose="020B0604020202020204" pitchFamily="34" charset="0"/>
                <a:cs typeface="Arial" panose="020B0604020202020204" pitchFamily="34" charset="0"/>
              </a:rPr>
              <a:t>Recomiendan a viva voz</a:t>
            </a:r>
          </a:p>
        </p:txBody>
      </p:sp>
      <p:sp>
        <p:nvSpPr>
          <p:cNvPr id="6" name="Globo: flecha izquierda 5">
            <a:extLst>
              <a:ext uri="{FF2B5EF4-FFF2-40B4-BE49-F238E27FC236}">
                <a16:creationId xmlns:a16="http://schemas.microsoft.com/office/drawing/2014/main" id="{CC22D4E0-E779-488A-85E2-D61E3345DC8A}"/>
              </a:ext>
            </a:extLst>
          </p:cNvPr>
          <p:cNvSpPr/>
          <p:nvPr/>
        </p:nvSpPr>
        <p:spPr>
          <a:xfrm>
            <a:off x="8795544" y="3644267"/>
            <a:ext cx="10965656" cy="5120263"/>
          </a:xfrm>
          <a:prstGeom prst="leftArrowCallou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s-AR" sz="4000" dirty="0">
                <a:solidFill>
                  <a:srgbClr val="FFFF00"/>
                </a:solidFill>
                <a:latin typeface="Arial Black" panose="020B0A04020102020204" pitchFamily="34" charset="0"/>
              </a:rPr>
              <a:t>Aumentan las transacciones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s-AR" sz="4000" dirty="0">
                <a:solidFill>
                  <a:srgbClr val="FFFF00"/>
                </a:solidFill>
                <a:latin typeface="Arial Black" panose="020B0A04020102020204" pitchFamily="34" charset="0"/>
              </a:rPr>
              <a:t>Menos propensos a migrar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s-AR" sz="4000" dirty="0">
                <a:solidFill>
                  <a:srgbClr val="FFFF00"/>
                </a:solidFill>
                <a:latin typeface="Arial Black" panose="020B0A04020102020204" pitchFamily="34" charset="0"/>
              </a:rPr>
              <a:t>Menos sensibles al precio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s-AR" sz="4000" dirty="0">
                <a:solidFill>
                  <a:srgbClr val="FFFF00"/>
                </a:solidFill>
                <a:latin typeface="Arial Black" panose="020B0A04020102020204" pitchFamily="34" charset="0"/>
              </a:rPr>
              <a:t>Fidelización  </a:t>
            </a:r>
          </a:p>
        </p:txBody>
      </p:sp>
      <p:sp>
        <p:nvSpPr>
          <p:cNvPr id="7" name="Flecha: doblada 6">
            <a:extLst>
              <a:ext uri="{FF2B5EF4-FFF2-40B4-BE49-F238E27FC236}">
                <a16:creationId xmlns:a16="http://schemas.microsoft.com/office/drawing/2014/main" id="{54E95C9C-63C3-4D09-AC9F-584619C12B4A}"/>
              </a:ext>
            </a:extLst>
          </p:cNvPr>
          <p:cNvSpPr/>
          <p:nvPr/>
        </p:nvSpPr>
        <p:spPr>
          <a:xfrm rot="5400000">
            <a:off x="9272340" y="553030"/>
            <a:ext cx="1586341" cy="1738403"/>
          </a:xfrm>
          <a:prstGeom prst="bentArrow">
            <a:avLst>
              <a:gd name="adj1" fmla="val 25000"/>
              <a:gd name="adj2" fmla="val 39674"/>
              <a:gd name="adj3" fmla="val 25000"/>
              <a:gd name="adj4" fmla="val 875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309">
              <a:solidFill>
                <a:schemeClr val="tx1"/>
              </a:solidFill>
            </a:endParaRPr>
          </a:p>
        </p:txBody>
      </p:sp>
      <p:sp>
        <p:nvSpPr>
          <p:cNvPr id="8" name="Rectángulo: esquina doblada 7">
            <a:extLst>
              <a:ext uri="{FF2B5EF4-FFF2-40B4-BE49-F238E27FC236}">
                <a16:creationId xmlns:a16="http://schemas.microsoft.com/office/drawing/2014/main" id="{C0E53C16-F932-4CAC-91AB-F342D303CFE5}"/>
              </a:ext>
            </a:extLst>
          </p:cNvPr>
          <p:cNvSpPr/>
          <p:nvPr/>
        </p:nvSpPr>
        <p:spPr>
          <a:xfrm>
            <a:off x="4991115" y="2374269"/>
            <a:ext cx="10735733" cy="7463998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Todo se puede ¡COPIAR!</a:t>
            </a:r>
          </a:p>
          <a:p>
            <a:pPr algn="ctr"/>
            <a:endParaRPr lang="es-AR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A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MENOS la “CULTURA de SERVICIO”</a:t>
            </a:r>
          </a:p>
          <a:p>
            <a:pPr algn="ctr"/>
            <a:endParaRPr lang="es-AR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AR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AR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 este atributo, </a:t>
            </a:r>
            <a:r>
              <a:rPr lang="es-AR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“nos recomiendan”</a:t>
            </a:r>
          </a:p>
        </p:txBody>
      </p:sp>
    </p:spTree>
    <p:extLst>
      <p:ext uri="{BB962C8B-B14F-4D97-AF65-F5344CB8AC3E}">
        <p14:creationId xmlns:p14="http://schemas.microsoft.com/office/powerpoint/2010/main" val="10945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813"/>
            <a:ext cx="20104099" cy="1130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Hombre parado enfrente de un espejo&#10;&#10;Descripción generada automáticamente con confianza media">
            <a:extLst>
              <a:ext uri="{FF2B5EF4-FFF2-40B4-BE49-F238E27FC236}">
                <a16:creationId xmlns:a16="http://schemas.microsoft.com/office/drawing/2014/main" id="{0B5E4BCC-8297-4A07-9EDD-669F757DA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999" y="461973"/>
            <a:ext cx="11184666" cy="7920028"/>
          </a:xfrm>
          <a:prstGeom prst="rect">
            <a:avLst/>
          </a:prstGeom>
        </p:spPr>
      </p:pic>
      <p:sp>
        <p:nvSpPr>
          <p:cNvPr id="15" name="Google Shape;72;p10">
            <a:extLst>
              <a:ext uri="{FF2B5EF4-FFF2-40B4-BE49-F238E27FC236}">
                <a16:creationId xmlns:a16="http://schemas.microsoft.com/office/drawing/2014/main" id="{C1498B6D-64A4-45C3-B7E2-15F3587095DD}"/>
              </a:ext>
            </a:extLst>
          </p:cNvPr>
          <p:cNvSpPr txBox="1"/>
          <p:nvPr/>
        </p:nvSpPr>
        <p:spPr>
          <a:xfrm>
            <a:off x="11400003" y="8732966"/>
            <a:ext cx="5871996" cy="750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800" dirty="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¡Muchas GRACIAS!</a:t>
            </a:r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6693098-041E-4A37-8FB2-68A1B094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35" y="561474"/>
            <a:ext cx="7535130" cy="1138773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Fernando Gregorio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DBADFA4-D8EF-493E-8FB2-535ADBC9779F}"/>
              </a:ext>
            </a:extLst>
          </p:cNvPr>
          <p:cNvPicPr/>
          <p:nvPr/>
        </p:nvPicPr>
        <p:blipFill>
          <a:blip r:embed="rId5" cstate="print"/>
          <a:srcRect t="7080" b="18296"/>
          <a:stretch>
            <a:fillRect/>
          </a:stretch>
        </p:blipFill>
        <p:spPr bwMode="auto">
          <a:xfrm>
            <a:off x="914400" y="1998133"/>
            <a:ext cx="6841067" cy="73321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1530350" y="2762802"/>
            <a:ext cx="17043400" cy="115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8521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¡Gracias por sumarse!</a:t>
            </a:r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93"/>
            <a:ext cx="20104099" cy="11308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438"/>
            <a:ext cx="20104099" cy="1130891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1711300" y="1845589"/>
            <a:ext cx="2674433" cy="712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550" dirty="0">
                <a:solidFill>
                  <a:srgbClr val="0B9D99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sz="4550" dirty="0">
              <a:solidFill>
                <a:srgbClr val="0B9D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1747861" y="3413161"/>
            <a:ext cx="6363206" cy="282101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469900" marR="0" lvl="0" indent="-457200" algn="l" rtl="0">
              <a:lnSpc>
                <a:spcPct val="117272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AR" sz="2600" dirty="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Estereotipos </a:t>
            </a:r>
          </a:p>
          <a:p>
            <a:pPr marL="469900" marR="0" lvl="0" indent="-457200" algn="l" rtl="0">
              <a:lnSpc>
                <a:spcPct val="117272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AR" sz="2600" dirty="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Expectativa versus Realidad</a:t>
            </a:r>
          </a:p>
          <a:p>
            <a:pPr marL="469900" marR="0" lvl="0" indent="-457200" algn="l" rtl="0">
              <a:lnSpc>
                <a:spcPct val="117272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AR" sz="2600" dirty="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Cultura de Servicio </a:t>
            </a:r>
          </a:p>
          <a:p>
            <a:pPr marL="469900" marR="0" lvl="0" indent="-457200" algn="l" rtl="0">
              <a:lnSpc>
                <a:spcPct val="117272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AR" sz="2600" dirty="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Conexión Emocional VS Racional</a:t>
            </a:r>
          </a:p>
          <a:p>
            <a:pPr marL="469900" marR="0" lvl="0" indent="-457200" algn="l" rtl="0">
              <a:lnSpc>
                <a:spcPct val="117272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AR" sz="2600" dirty="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Cultura de Servicio </a:t>
            </a:r>
          </a:p>
          <a:p>
            <a:pPr marL="469900" marR="0" lvl="0" indent="-457200" algn="l" rtl="0">
              <a:lnSpc>
                <a:spcPct val="117272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AR" sz="2600" dirty="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Propuesta de Valor</a:t>
            </a:r>
            <a:endParaRPr sz="26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" name="Google Shape;46;p7">
            <a:extLst>
              <a:ext uri="{FF2B5EF4-FFF2-40B4-BE49-F238E27FC236}">
                <a16:creationId xmlns:a16="http://schemas.microsoft.com/office/drawing/2014/main" id="{10CC6ED7-C140-43D0-86BF-7D312918537D}"/>
              </a:ext>
            </a:extLst>
          </p:cNvPr>
          <p:cNvSpPr txBox="1"/>
          <p:nvPr/>
        </p:nvSpPr>
        <p:spPr>
          <a:xfrm>
            <a:off x="6825313" y="229964"/>
            <a:ext cx="12652200" cy="12926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Cultura de Servicio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 b="1" dirty="0">
                <a:solidFill>
                  <a:srgbClr val="00B0F0"/>
                </a:solidFill>
                <a:latin typeface="Arial Nova" panose="020B0504020202020204" pitchFamily="34" charset="0"/>
                <a:ea typeface="MS Gothic" panose="020B0609070205080204" pitchFamily="49" charset="-128"/>
                <a:cs typeface="Montserrat"/>
                <a:sym typeface="Montserrat"/>
              </a:rPr>
              <a:t>Aplicada a la Logística Integral</a:t>
            </a:r>
            <a:endParaRPr sz="4000" b="1" dirty="0">
              <a:solidFill>
                <a:srgbClr val="00B0F0"/>
              </a:solidFill>
              <a:latin typeface="Arial Nova" panose="020B0504020202020204" pitchFamily="34" charset="0"/>
              <a:ea typeface="MS Gothic" panose="020B0609070205080204" pitchFamily="49" charset="-128"/>
              <a:cs typeface="Montserrat"/>
              <a:sym typeface="Montserra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28C8838-0B2E-4990-A310-3CE2D1B2CA2A}"/>
              </a:ext>
            </a:extLst>
          </p:cNvPr>
          <p:cNvSpPr/>
          <p:nvPr/>
        </p:nvSpPr>
        <p:spPr>
          <a:xfrm>
            <a:off x="11993035" y="3420388"/>
            <a:ext cx="6244165" cy="4165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Picture 2" descr="Resultado de imagen de procesos de supply chain management&quot;">
            <a:extLst>
              <a:ext uri="{FF2B5EF4-FFF2-40B4-BE49-F238E27FC236}">
                <a16:creationId xmlns:a16="http://schemas.microsoft.com/office/drawing/2014/main" id="{B9ABC8CE-16A0-4750-877B-4B95327E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107333" y="3529322"/>
            <a:ext cx="6028357" cy="3955205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5AD4092-0B68-460C-99A0-8C73CB478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1" y="440267"/>
            <a:ext cx="17043400" cy="933026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796E34D-CD58-462F-A55D-641CBCD8646B}"/>
              </a:ext>
            </a:extLst>
          </p:cNvPr>
          <p:cNvSpPr/>
          <p:nvPr/>
        </p:nvSpPr>
        <p:spPr>
          <a:xfrm>
            <a:off x="1540931" y="9448800"/>
            <a:ext cx="3657600" cy="372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287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8AC4317-1452-4D98-B387-22B75A2FD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5" y="389467"/>
            <a:ext cx="18254133" cy="941493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036AC7C-DAA2-4490-A6B9-2E192B837906}"/>
              </a:ext>
            </a:extLst>
          </p:cNvPr>
          <p:cNvSpPr/>
          <p:nvPr/>
        </p:nvSpPr>
        <p:spPr>
          <a:xfrm>
            <a:off x="982132" y="9448800"/>
            <a:ext cx="3843867" cy="355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75054C2-80F1-49B0-AA23-753C0B8C8901}"/>
              </a:ext>
            </a:extLst>
          </p:cNvPr>
          <p:cNvSpPr/>
          <p:nvPr/>
        </p:nvSpPr>
        <p:spPr>
          <a:xfrm>
            <a:off x="1168400" y="3064934"/>
            <a:ext cx="26924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890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DDD6A-FC4D-435D-B10C-D0CFB21F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57" y="1398505"/>
            <a:ext cx="17140840" cy="973792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s-AR" sz="4400" dirty="0">
                <a:latin typeface="Arial" panose="020B0604020202020204" pitchFamily="34" charset="0"/>
                <a:cs typeface="Arial" panose="020B0604020202020204" pitchFamily="34" charset="0"/>
              </a:rPr>
              <a:t>Toda empresa posee estereotipos positivos y negativos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2165CDC9-7382-4607-91E5-1FCAF1DCC19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95591764"/>
              </p:ext>
            </p:extLst>
          </p:nvPr>
        </p:nvGraphicFramePr>
        <p:xfrm>
          <a:off x="1130856" y="2912533"/>
          <a:ext cx="17140840" cy="58758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70420">
                  <a:extLst>
                    <a:ext uri="{9D8B030D-6E8A-4147-A177-3AD203B41FA5}">
                      <a16:colId xmlns:a16="http://schemas.microsoft.com/office/drawing/2014/main" val="672935835"/>
                    </a:ext>
                  </a:extLst>
                </a:gridCol>
                <a:gridCol w="8570420">
                  <a:extLst>
                    <a:ext uri="{9D8B030D-6E8A-4147-A177-3AD203B41FA5}">
                      <a16:colId xmlns:a16="http://schemas.microsoft.com/office/drawing/2014/main" val="2762774223"/>
                    </a:ext>
                  </a:extLst>
                </a:gridCol>
              </a:tblGrid>
              <a:tr h="839410">
                <a:tc>
                  <a:txBody>
                    <a:bodyPr/>
                    <a:lstStyle/>
                    <a:p>
                      <a:pPr algn="ctr"/>
                      <a:r>
                        <a:rPr lang="es-A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Positivos 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Negativos</a:t>
                      </a:r>
                      <a:r>
                        <a:rPr lang="es-A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3389791244"/>
                  </a:ext>
                </a:extLst>
              </a:tr>
              <a:tr h="839410">
                <a:tc>
                  <a:txBody>
                    <a:bodyPr/>
                    <a:lstStyle/>
                    <a:p>
                      <a:r>
                        <a:rPr lang="es-A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Atención – Cordialidad 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es-A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 atención 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909494235"/>
                  </a:ext>
                </a:extLst>
              </a:tr>
              <a:tr h="839410">
                <a:tc>
                  <a:txBody>
                    <a:bodyPr/>
                    <a:lstStyle/>
                    <a:p>
                      <a:r>
                        <a:rPr lang="es-A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amable 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es-A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Falta de motivación en el personal 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220804929"/>
                  </a:ext>
                </a:extLst>
              </a:tr>
              <a:tr h="839410">
                <a:tc>
                  <a:txBody>
                    <a:bodyPr/>
                    <a:lstStyle/>
                    <a:p>
                      <a:r>
                        <a:rPr lang="es-A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Velocidad en la tramitación del pedido 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es-A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 experiencia en algún punto de contacto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224561682"/>
                  </a:ext>
                </a:extLst>
              </a:tr>
              <a:tr h="839410">
                <a:tc>
                  <a:txBody>
                    <a:bodyPr/>
                    <a:lstStyle/>
                    <a:p>
                      <a:r>
                        <a:rPr lang="es-A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Interactuar con la CRM – 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es-A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Demoras injustificadas / No informadas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3835452303"/>
                  </a:ext>
                </a:extLst>
              </a:tr>
              <a:tr h="839410">
                <a:tc>
                  <a:txBody>
                    <a:bodyPr/>
                    <a:lstStyle/>
                    <a:p>
                      <a:r>
                        <a:rPr lang="es-A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Cumplir con la expectativa del producto / servicio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es-A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Incumplimiento: alguna / todas las expectativas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774897249"/>
                  </a:ext>
                </a:extLst>
              </a:tr>
              <a:tr h="839410">
                <a:tc>
                  <a:txBody>
                    <a:bodyPr/>
                    <a:lstStyle/>
                    <a:p>
                      <a:endParaRPr lang="es-AR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endParaRPr lang="es-AR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2799716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00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F8566-7238-4E02-809A-9FEA0BD2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744" y="408762"/>
            <a:ext cx="12329464" cy="1899542"/>
          </a:xfrm>
          <a:solidFill>
            <a:schemeClr val="bg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s-AR" sz="7256" dirty="0">
                <a:latin typeface="Arial" panose="020B0604020202020204" pitchFamily="34" charset="0"/>
                <a:cs typeface="Arial" panose="020B0604020202020204" pitchFamily="34" charset="0"/>
              </a:rPr>
              <a:t>Expectativa  / Realidad </a:t>
            </a:r>
          </a:p>
        </p:txBody>
      </p:sp>
      <p:sp>
        <p:nvSpPr>
          <p:cNvPr id="4" name="Globo: flecha derecha 3">
            <a:extLst>
              <a:ext uri="{FF2B5EF4-FFF2-40B4-BE49-F238E27FC236}">
                <a16:creationId xmlns:a16="http://schemas.microsoft.com/office/drawing/2014/main" id="{7EF29A84-A1BC-45F4-9DD2-6F6F378A1E13}"/>
              </a:ext>
            </a:extLst>
          </p:cNvPr>
          <p:cNvSpPr/>
          <p:nvPr/>
        </p:nvSpPr>
        <p:spPr>
          <a:xfrm>
            <a:off x="282715" y="2803977"/>
            <a:ext cx="7539038" cy="5701397"/>
          </a:xfrm>
          <a:prstGeom prst="rightArrow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4617" dirty="0">
                <a:solidFill>
                  <a:srgbClr val="0070C0"/>
                </a:solidFill>
              </a:rPr>
              <a:t>La Diferencia del Servicio tiene VALOR cuando rompe / supera un estereotipo preexistente en la Industria o Servicio</a:t>
            </a:r>
          </a:p>
        </p:txBody>
      </p:sp>
      <p:sp>
        <p:nvSpPr>
          <p:cNvPr id="5" name="Nube 4">
            <a:extLst>
              <a:ext uri="{FF2B5EF4-FFF2-40B4-BE49-F238E27FC236}">
                <a16:creationId xmlns:a16="http://schemas.microsoft.com/office/drawing/2014/main" id="{A53A68CC-E3C2-4BFF-AC37-2653BD22B21D}"/>
              </a:ext>
            </a:extLst>
          </p:cNvPr>
          <p:cNvSpPr/>
          <p:nvPr/>
        </p:nvSpPr>
        <p:spPr>
          <a:xfrm>
            <a:off x="9643686" y="3196635"/>
            <a:ext cx="9345265" cy="5787783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5936" b="1" dirty="0">
                <a:solidFill>
                  <a:srgbClr val="FFFF00"/>
                </a:solidFill>
              </a:rPr>
              <a:t>Gestión y Sobre Gestión del Detalle </a:t>
            </a:r>
          </a:p>
        </p:txBody>
      </p:sp>
      <p:sp>
        <p:nvSpPr>
          <p:cNvPr id="6" name="Placa 5">
            <a:extLst>
              <a:ext uri="{FF2B5EF4-FFF2-40B4-BE49-F238E27FC236}">
                <a16:creationId xmlns:a16="http://schemas.microsoft.com/office/drawing/2014/main" id="{4699FF4B-5D70-43CD-9460-841DAA282D20}"/>
              </a:ext>
            </a:extLst>
          </p:cNvPr>
          <p:cNvSpPr/>
          <p:nvPr/>
        </p:nvSpPr>
        <p:spPr>
          <a:xfrm rot="21036818">
            <a:off x="4846635" y="6440225"/>
            <a:ext cx="7272030" cy="2277418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3200" b="1" dirty="0">
                <a:solidFill>
                  <a:srgbClr val="FF0000"/>
                </a:solidFill>
                <a:latin typeface="Arial Nova" panose="020B0504020202020204" pitchFamily="34" charset="0"/>
              </a:rPr>
              <a:t>La Experiencia del cliente debe apuntar a un Servicio Excepcional</a:t>
            </a:r>
          </a:p>
        </p:txBody>
      </p:sp>
    </p:spTree>
    <p:extLst>
      <p:ext uri="{BB962C8B-B14F-4D97-AF65-F5344CB8AC3E}">
        <p14:creationId xmlns:p14="http://schemas.microsoft.com/office/powerpoint/2010/main" val="246253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6E27F-1A06-4AAE-A661-DDF70C2E4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646" y="361643"/>
            <a:ext cx="10776087" cy="90835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s-A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 + SERVICIO = </a:t>
            </a:r>
            <a:r>
              <a:rPr lang="es-AR" sz="4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“Cultura de Servicio”</a:t>
            </a:r>
          </a:p>
        </p:txBody>
      </p:sp>
      <p:sp>
        <p:nvSpPr>
          <p:cNvPr id="3" name="Diagrama de flujo: operación manual 2">
            <a:extLst>
              <a:ext uri="{FF2B5EF4-FFF2-40B4-BE49-F238E27FC236}">
                <a16:creationId xmlns:a16="http://schemas.microsoft.com/office/drawing/2014/main" id="{CAE4BB2F-7477-44B7-AD49-8A5C0F581C73}"/>
              </a:ext>
            </a:extLst>
          </p:cNvPr>
          <p:cNvSpPr/>
          <p:nvPr/>
        </p:nvSpPr>
        <p:spPr>
          <a:xfrm>
            <a:off x="7236234" y="1890882"/>
            <a:ext cx="3973703" cy="1539220"/>
          </a:xfrm>
          <a:prstGeom prst="flowChartManualOperat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309" dirty="0"/>
              <a:t>CULTURA </a:t>
            </a:r>
          </a:p>
        </p:txBody>
      </p:sp>
      <p:sp>
        <p:nvSpPr>
          <p:cNvPr id="5" name="Diagrama de flujo: operación manual 4">
            <a:extLst>
              <a:ext uri="{FF2B5EF4-FFF2-40B4-BE49-F238E27FC236}">
                <a16:creationId xmlns:a16="http://schemas.microsoft.com/office/drawing/2014/main" id="{0DA9C7BB-C179-453F-916A-343CBE9FD73A}"/>
              </a:ext>
            </a:extLst>
          </p:cNvPr>
          <p:cNvSpPr/>
          <p:nvPr/>
        </p:nvSpPr>
        <p:spPr>
          <a:xfrm rot="3716732">
            <a:off x="10088620" y="3300780"/>
            <a:ext cx="3847437" cy="1537978"/>
          </a:xfrm>
          <a:prstGeom prst="flowChartManualOperation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309" dirty="0"/>
              <a:t>MARCA </a:t>
            </a:r>
          </a:p>
        </p:txBody>
      </p:sp>
      <p:sp>
        <p:nvSpPr>
          <p:cNvPr id="6" name="Diagrama de flujo: operación manual 5">
            <a:extLst>
              <a:ext uri="{FF2B5EF4-FFF2-40B4-BE49-F238E27FC236}">
                <a16:creationId xmlns:a16="http://schemas.microsoft.com/office/drawing/2014/main" id="{CB61B902-BB2D-432B-AE46-9F12BD00E1DC}"/>
              </a:ext>
            </a:extLst>
          </p:cNvPr>
          <p:cNvSpPr/>
          <p:nvPr/>
        </p:nvSpPr>
        <p:spPr>
          <a:xfrm rot="18087041">
            <a:off x="4492010" y="3534321"/>
            <a:ext cx="3973703" cy="1539220"/>
          </a:xfrm>
          <a:prstGeom prst="flowChartManualOperation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309" dirty="0"/>
              <a:t>LIDERAZGO </a:t>
            </a:r>
          </a:p>
        </p:txBody>
      </p:sp>
      <p:sp>
        <p:nvSpPr>
          <p:cNvPr id="7" name="Diagrama de flujo: operación manual 6">
            <a:extLst>
              <a:ext uri="{FF2B5EF4-FFF2-40B4-BE49-F238E27FC236}">
                <a16:creationId xmlns:a16="http://schemas.microsoft.com/office/drawing/2014/main" id="{ACF2D207-8808-4D58-A10B-0A650EF17AFD}"/>
              </a:ext>
            </a:extLst>
          </p:cNvPr>
          <p:cNvSpPr/>
          <p:nvPr/>
        </p:nvSpPr>
        <p:spPr>
          <a:xfrm rot="12298387">
            <a:off x="5637345" y="6378393"/>
            <a:ext cx="3973703" cy="1539220"/>
          </a:xfrm>
          <a:prstGeom prst="flowChartManualOperati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309" dirty="0"/>
              <a:t>INNOVACIÓN </a:t>
            </a:r>
          </a:p>
        </p:txBody>
      </p:sp>
      <p:sp>
        <p:nvSpPr>
          <p:cNvPr id="8" name="Diagrama de flujo: operación manual 7">
            <a:extLst>
              <a:ext uri="{FF2B5EF4-FFF2-40B4-BE49-F238E27FC236}">
                <a16:creationId xmlns:a16="http://schemas.microsoft.com/office/drawing/2014/main" id="{63DBC25C-8D47-424A-834E-666E2CCF87BD}"/>
              </a:ext>
            </a:extLst>
          </p:cNvPr>
          <p:cNvSpPr/>
          <p:nvPr/>
        </p:nvSpPr>
        <p:spPr>
          <a:xfrm rot="8720382">
            <a:off x="9085564" y="6166798"/>
            <a:ext cx="3973703" cy="1504299"/>
          </a:xfrm>
          <a:prstGeom prst="flowChartManualOperation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309" dirty="0"/>
              <a:t>SERVICIO  </a:t>
            </a:r>
          </a:p>
        </p:txBody>
      </p:sp>
      <p:sp>
        <p:nvSpPr>
          <p:cNvPr id="12" name="Círculo: vacío 11">
            <a:extLst>
              <a:ext uri="{FF2B5EF4-FFF2-40B4-BE49-F238E27FC236}">
                <a16:creationId xmlns:a16="http://schemas.microsoft.com/office/drawing/2014/main" id="{FFAB6587-D1FC-4BE7-9C5A-7334342CA18E}"/>
              </a:ext>
            </a:extLst>
          </p:cNvPr>
          <p:cNvSpPr/>
          <p:nvPr/>
        </p:nvSpPr>
        <p:spPr>
          <a:xfrm>
            <a:off x="7790339" y="3595533"/>
            <a:ext cx="2984201" cy="2867741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309">
              <a:solidFill>
                <a:schemeClr val="tx1"/>
              </a:solidFill>
            </a:endParaRPr>
          </a:p>
        </p:txBody>
      </p:sp>
      <p:pic>
        <p:nvPicPr>
          <p:cNvPr id="2050" name="Picture 2" descr="Servicio al cliente, mejóralo con estos consejos | Globalkam">
            <a:extLst>
              <a:ext uri="{FF2B5EF4-FFF2-40B4-BE49-F238E27FC236}">
                <a16:creationId xmlns:a16="http://schemas.microsoft.com/office/drawing/2014/main" id="{66637E20-47B9-4C54-891F-94EF0C6B1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508" y="361643"/>
            <a:ext cx="2895600" cy="14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rvicio al cliente, mejóralo con estos consejos | Globalkam">
            <a:extLst>
              <a:ext uri="{FF2B5EF4-FFF2-40B4-BE49-F238E27FC236}">
                <a16:creationId xmlns:a16="http://schemas.microsoft.com/office/drawing/2014/main" id="{CCA7660D-863F-4174-A82E-BDDA866C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26" y="361643"/>
            <a:ext cx="2907227" cy="13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933"/>
            <a:ext cx="20104099" cy="1130853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486126" y="309568"/>
            <a:ext cx="6042689" cy="71235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55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Cultura de Servicio</a:t>
            </a:r>
            <a:endParaRPr sz="455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Diagrama de flujo: operación manual 5">
            <a:extLst>
              <a:ext uri="{FF2B5EF4-FFF2-40B4-BE49-F238E27FC236}">
                <a16:creationId xmlns:a16="http://schemas.microsoft.com/office/drawing/2014/main" id="{203E967B-4645-4DC4-A30A-CDBFE6DBE8AB}"/>
              </a:ext>
            </a:extLst>
          </p:cNvPr>
          <p:cNvSpPr/>
          <p:nvPr/>
        </p:nvSpPr>
        <p:spPr>
          <a:xfrm>
            <a:off x="2118681" y="1408176"/>
            <a:ext cx="2782500" cy="1365593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b="1" dirty="0"/>
              <a:t>CULTURA</a:t>
            </a:r>
            <a:r>
              <a:rPr lang="es-AR" sz="2400" dirty="0"/>
              <a:t> </a:t>
            </a:r>
          </a:p>
        </p:txBody>
      </p:sp>
      <p:sp>
        <p:nvSpPr>
          <p:cNvPr id="7" name="Diagrama de flujo: operación manual 6">
            <a:extLst>
              <a:ext uri="{FF2B5EF4-FFF2-40B4-BE49-F238E27FC236}">
                <a16:creationId xmlns:a16="http://schemas.microsoft.com/office/drawing/2014/main" id="{61091D14-29C8-421F-B006-70C51202BFDA}"/>
              </a:ext>
            </a:extLst>
          </p:cNvPr>
          <p:cNvSpPr/>
          <p:nvPr/>
        </p:nvSpPr>
        <p:spPr>
          <a:xfrm rot="3716732">
            <a:off x="3838428" y="2955618"/>
            <a:ext cx="3389176" cy="1212797"/>
          </a:xfrm>
          <a:prstGeom prst="flowChartManualOperation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/>
              <a:t>MARCA </a:t>
            </a:r>
          </a:p>
        </p:txBody>
      </p:sp>
      <p:sp>
        <p:nvSpPr>
          <p:cNvPr id="8" name="Diagrama de flujo: operación manual 7">
            <a:extLst>
              <a:ext uri="{FF2B5EF4-FFF2-40B4-BE49-F238E27FC236}">
                <a16:creationId xmlns:a16="http://schemas.microsoft.com/office/drawing/2014/main" id="{142D7F5F-176C-4458-9DA4-602A021BF030}"/>
              </a:ext>
            </a:extLst>
          </p:cNvPr>
          <p:cNvSpPr/>
          <p:nvPr/>
        </p:nvSpPr>
        <p:spPr>
          <a:xfrm rot="17970118">
            <a:off x="-210106" y="3069550"/>
            <a:ext cx="3348620" cy="1164805"/>
          </a:xfrm>
          <a:prstGeom prst="flowChartManualOperation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/>
              <a:t>LIDERAZGO </a:t>
            </a:r>
          </a:p>
        </p:txBody>
      </p:sp>
      <p:sp>
        <p:nvSpPr>
          <p:cNvPr id="9" name="Diagrama de flujo: operación manual 8">
            <a:extLst>
              <a:ext uri="{FF2B5EF4-FFF2-40B4-BE49-F238E27FC236}">
                <a16:creationId xmlns:a16="http://schemas.microsoft.com/office/drawing/2014/main" id="{94ABAB71-29BA-4F23-8361-C3437A95D5DB}"/>
              </a:ext>
            </a:extLst>
          </p:cNvPr>
          <p:cNvSpPr/>
          <p:nvPr/>
        </p:nvSpPr>
        <p:spPr>
          <a:xfrm rot="12298387">
            <a:off x="430617" y="5344966"/>
            <a:ext cx="3557230" cy="1300491"/>
          </a:xfrm>
          <a:prstGeom prst="flowChartManualOperati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000" dirty="0"/>
              <a:t>INNOVACIÓN </a:t>
            </a:r>
          </a:p>
        </p:txBody>
      </p:sp>
      <p:sp>
        <p:nvSpPr>
          <p:cNvPr id="10" name="Diagrama de flujo: operación manual 9">
            <a:extLst>
              <a:ext uri="{FF2B5EF4-FFF2-40B4-BE49-F238E27FC236}">
                <a16:creationId xmlns:a16="http://schemas.microsoft.com/office/drawing/2014/main" id="{3BB0C8AD-5DDF-4CCD-9CF1-0213F49AF895}"/>
              </a:ext>
            </a:extLst>
          </p:cNvPr>
          <p:cNvSpPr/>
          <p:nvPr/>
        </p:nvSpPr>
        <p:spPr>
          <a:xfrm rot="8720382">
            <a:off x="3309254" y="5252819"/>
            <a:ext cx="3262731" cy="1327645"/>
          </a:xfrm>
          <a:prstGeom prst="flowChartManualOperation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/>
              <a:t>SERVICIO  </a:t>
            </a:r>
          </a:p>
        </p:txBody>
      </p:sp>
      <p:sp>
        <p:nvSpPr>
          <p:cNvPr id="11" name="Círculo: vacío 10">
            <a:extLst>
              <a:ext uri="{FF2B5EF4-FFF2-40B4-BE49-F238E27FC236}">
                <a16:creationId xmlns:a16="http://schemas.microsoft.com/office/drawing/2014/main" id="{D2294FDA-D281-4F14-A1E0-8A2F06BF3E31}"/>
              </a:ext>
            </a:extLst>
          </p:cNvPr>
          <p:cNvSpPr/>
          <p:nvPr/>
        </p:nvSpPr>
        <p:spPr>
          <a:xfrm>
            <a:off x="2476666" y="3103792"/>
            <a:ext cx="1959875" cy="2015979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29D538F-9853-4781-9D43-2D47AA335B79}"/>
              </a:ext>
            </a:extLst>
          </p:cNvPr>
          <p:cNvSpPr txBox="1"/>
          <p:nvPr/>
        </p:nvSpPr>
        <p:spPr>
          <a:xfrm>
            <a:off x="7242970" y="690203"/>
            <a:ext cx="4931158" cy="181588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2800" b="1" dirty="0"/>
              <a:t>Marca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800" dirty="0"/>
              <a:t> Identidad de la Empresa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800" dirty="0"/>
              <a:t>Fortaleza que identifica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800" dirty="0"/>
              <a:t>ADN propio, en el Mercado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DB87060-8C5A-404D-BEF2-F05CFA72986C}"/>
              </a:ext>
            </a:extLst>
          </p:cNvPr>
          <p:cNvSpPr txBox="1"/>
          <p:nvPr/>
        </p:nvSpPr>
        <p:spPr>
          <a:xfrm>
            <a:off x="13676701" y="852764"/>
            <a:ext cx="4759636" cy="304698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2400" b="1" dirty="0"/>
              <a:t>Servicio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/>
              <a:t>Beneficio o Satisfacción.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/>
              <a:t>Intangible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/>
              <a:t>Distingue / potencia la MARCA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/>
              <a:t>Conexión Emocional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/>
              <a:t>Conexión Racional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/>
              <a:t>Cultivar el Servicio Interno</a:t>
            </a:r>
          </a:p>
          <a:p>
            <a:endParaRPr lang="es-AR" sz="2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B2EFEA6-7424-4474-8749-8A7F80B78798}"/>
              </a:ext>
            </a:extLst>
          </p:cNvPr>
          <p:cNvSpPr txBox="1"/>
          <p:nvPr/>
        </p:nvSpPr>
        <p:spPr>
          <a:xfrm>
            <a:off x="7044739" y="2859704"/>
            <a:ext cx="6231193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2800" b="1" dirty="0"/>
              <a:t>Innovación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800" dirty="0"/>
              <a:t>Permite recrear la marca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800" dirty="0"/>
              <a:t>Identificar agentes de cambio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800" dirty="0"/>
              <a:t>Seleccionar procesos para mejorar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800" dirty="0"/>
              <a:t>Ayuda a la fuerza laboral a mejorar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FFD1B59-7B5F-4E80-8FCE-7795957C6593}"/>
              </a:ext>
            </a:extLst>
          </p:cNvPr>
          <p:cNvSpPr txBox="1"/>
          <p:nvPr/>
        </p:nvSpPr>
        <p:spPr>
          <a:xfrm>
            <a:off x="12949999" y="6331034"/>
            <a:ext cx="6883616" cy="304698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2400" b="1" dirty="0"/>
              <a:t>Liderazgo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/>
              <a:t>Apoyar la búsqueda interna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/>
              <a:t>“Todos a bordo”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/>
              <a:t>La gerencia dejó de ser una “Torre de Control”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/>
              <a:t>Empleados necesitan una meta intangible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/>
              <a:t>La autoridad no puede designar líderes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/>
              <a:t>Una cosa es autoridad y otra es liderar  </a:t>
            </a:r>
          </a:p>
          <a:p>
            <a:endParaRPr lang="es-AR" sz="2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8C59FE8-2D6E-419C-B2BC-CD934CA26069}"/>
              </a:ext>
            </a:extLst>
          </p:cNvPr>
          <p:cNvSpPr txBox="1"/>
          <p:nvPr/>
        </p:nvSpPr>
        <p:spPr>
          <a:xfrm rot="20402046">
            <a:off x="5349438" y="5329104"/>
            <a:ext cx="9046066" cy="35394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3200" b="1" dirty="0"/>
              <a:t>Cultura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3200" dirty="0"/>
              <a:t>Se debe Construir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3200" dirty="0"/>
              <a:t>Empatizar con los RRHH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3200" dirty="0"/>
              <a:t>Entender ¡para qué hacemos lo que hacemos!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3200" dirty="0"/>
              <a:t>¿Qué cambiaría?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3200" dirty="0"/>
              <a:t>Gestión de detalles “doble </a:t>
            </a:r>
            <a:r>
              <a:rPr lang="es-AR" sz="3200" dirty="0" err="1"/>
              <a:t>click</a:t>
            </a:r>
            <a:r>
              <a:rPr lang="es-AR" sz="3200" dirty="0"/>
              <a:t>”</a:t>
            </a:r>
          </a:p>
          <a:p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6ABE58A-CE4A-40DC-8358-2EA1E0869EF1}"/>
              </a:ext>
            </a:extLst>
          </p:cNvPr>
          <p:cNvSpPr txBox="1"/>
          <p:nvPr/>
        </p:nvSpPr>
        <p:spPr>
          <a:xfrm>
            <a:off x="6094056" y="2937480"/>
            <a:ext cx="6402715" cy="70141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AR" sz="3958" dirty="0">
                <a:latin typeface="Arial Rounded MT Bold" panose="020F0704030504030204" pitchFamily="34" charset="0"/>
              </a:rPr>
              <a:t>¿Por dónde empezamos?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4C57027-59E6-41E0-9CCD-D63BB509BCF2}"/>
              </a:ext>
            </a:extLst>
          </p:cNvPr>
          <p:cNvSpPr txBox="1"/>
          <p:nvPr/>
        </p:nvSpPr>
        <p:spPr>
          <a:xfrm>
            <a:off x="848143" y="314524"/>
            <a:ext cx="17669619" cy="222387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sz="4617" b="1" dirty="0">
                <a:solidFill>
                  <a:srgbClr val="0070C0"/>
                </a:solidFill>
                <a:latin typeface="Gabriola" panose="04040605051002020D02" pitchFamily="82" charset="0"/>
              </a:rPr>
              <a:t>Las empresas pueden prestar un servicio excepcional. </a:t>
            </a:r>
          </a:p>
          <a:p>
            <a:r>
              <a:rPr lang="es-AR" sz="4617" b="1" dirty="0">
                <a:solidFill>
                  <a:srgbClr val="0070C0"/>
                </a:solidFill>
                <a:latin typeface="Gabriola" panose="04040605051002020D02" pitchFamily="82" charset="0"/>
              </a:rPr>
              <a:t>Este servicio se construye identificando los puntos de contacto del cliente con la empresa / servicio. </a:t>
            </a:r>
          </a:p>
          <a:p>
            <a:r>
              <a:rPr lang="es-AR" sz="4617" b="1" dirty="0">
                <a:solidFill>
                  <a:srgbClr val="0070C0"/>
                </a:solidFill>
                <a:latin typeface="Gabriola" panose="04040605051002020D02" pitchFamily="82" charset="0"/>
              </a:rPr>
              <a:t>El diseño de procesos nos permite alcanzar este objetivo.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7C5E7A-96E0-4302-98CA-66772479A7F4}"/>
              </a:ext>
            </a:extLst>
          </p:cNvPr>
          <p:cNvSpPr txBox="1"/>
          <p:nvPr/>
        </p:nvSpPr>
        <p:spPr>
          <a:xfrm>
            <a:off x="424071" y="4900771"/>
            <a:ext cx="7696101" cy="353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71202" indent="-471202">
              <a:buFont typeface="Wingdings" panose="05000000000000000000" pitchFamily="2" charset="2"/>
              <a:buChar char="ü"/>
            </a:pP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Convenciendo a los miembros del staff</a:t>
            </a:r>
          </a:p>
          <a:p>
            <a:pPr marL="471202" indent="-471202">
              <a:buFont typeface="Wingdings" panose="05000000000000000000" pitchFamily="2" charset="2"/>
              <a:buChar char="ü"/>
            </a:pP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202" indent="-471202">
              <a:buFont typeface="Wingdings" panose="05000000000000000000" pitchFamily="2" charset="2"/>
              <a:buChar char="ü"/>
            </a:pP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Segmentar a los clientes – CRM</a:t>
            </a:r>
          </a:p>
          <a:p>
            <a:pPr marL="471202" indent="-471202">
              <a:buFont typeface="Wingdings" panose="05000000000000000000" pitchFamily="2" charset="2"/>
              <a:buChar char="ü"/>
            </a:pP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202" indent="-471202">
              <a:buFont typeface="Wingdings" panose="05000000000000000000" pitchFamily="2" charset="2"/>
              <a:buChar char="ü"/>
            </a:pP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Conocer los momentos claves </a:t>
            </a:r>
          </a:p>
          <a:p>
            <a:pPr marL="471202" indent="-471202">
              <a:buFont typeface="Wingdings" panose="05000000000000000000" pitchFamily="2" charset="2"/>
              <a:buChar char="ü"/>
            </a:pP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202" indent="-471202">
              <a:buFont typeface="Wingdings" panose="05000000000000000000" pitchFamily="2" charset="2"/>
              <a:buChar char="ü"/>
            </a:pP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Construir procesos</a:t>
            </a: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id="{3F69B0DA-953B-4588-9C88-AB20D492445F}"/>
              </a:ext>
            </a:extLst>
          </p:cNvPr>
          <p:cNvSpPr/>
          <p:nvPr/>
        </p:nvSpPr>
        <p:spPr>
          <a:xfrm>
            <a:off x="8497125" y="4602351"/>
            <a:ext cx="1743402" cy="408364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309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03C55A-ADB9-4855-9BDF-08F84822CA95}"/>
              </a:ext>
            </a:extLst>
          </p:cNvPr>
          <p:cNvSpPr txBox="1"/>
          <p:nvPr/>
        </p:nvSpPr>
        <p:spPr>
          <a:xfrm>
            <a:off x="10617478" y="4837946"/>
            <a:ext cx="7696101" cy="353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71202" indent="-471202">
              <a:buFont typeface="Wingdings" panose="05000000000000000000" pitchFamily="2" charset="2"/>
              <a:buChar char="v"/>
            </a:pP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Capacitación – Entender el Negocio</a:t>
            </a:r>
          </a:p>
          <a:p>
            <a:pPr marL="471202" indent="-471202">
              <a:buFont typeface="Wingdings" panose="05000000000000000000" pitchFamily="2" charset="2"/>
              <a:buChar char="ü"/>
            </a:pP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202" indent="-471202">
              <a:buFont typeface="Wingdings" panose="05000000000000000000" pitchFamily="2" charset="2"/>
              <a:buChar char="v"/>
            </a:pP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Atributos que valora el cliente</a:t>
            </a:r>
          </a:p>
          <a:p>
            <a:pPr marL="471202" indent="-471202">
              <a:buFont typeface="Wingdings" panose="05000000000000000000" pitchFamily="2" charset="2"/>
              <a:buChar char="ü"/>
            </a:pP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202" indent="-471202">
              <a:buFont typeface="Wingdings" panose="05000000000000000000" pitchFamily="2" charset="2"/>
              <a:buChar char="v"/>
            </a:pP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Descubrir lo que siente el cliente</a:t>
            </a:r>
          </a:p>
          <a:p>
            <a:pPr marL="471202" indent="-471202">
              <a:buFont typeface="Wingdings" panose="05000000000000000000" pitchFamily="2" charset="2"/>
              <a:buChar char="ü"/>
            </a:pP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202" indent="-471202">
              <a:buFont typeface="Wingdings" panose="05000000000000000000" pitchFamily="2" charset="2"/>
              <a:buChar char="v"/>
            </a:pP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Medir / aplicar métricas</a:t>
            </a:r>
          </a:p>
        </p:txBody>
      </p:sp>
    </p:spTree>
    <p:extLst>
      <p:ext uri="{BB962C8B-B14F-4D97-AF65-F5344CB8AC3E}">
        <p14:creationId xmlns:p14="http://schemas.microsoft.com/office/powerpoint/2010/main" val="33661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AF848F2-10BF-402E-9EDC-4B99D8E43902}">
  <we:reference id="wa104178141" version="4.3.3.0" store="es-E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549</Words>
  <Application>Microsoft Office PowerPoint</Application>
  <PresentationFormat>Personalizado</PresentationFormat>
  <Paragraphs>159</Paragraphs>
  <Slides>16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Arial Black</vt:lpstr>
      <vt:lpstr>Arial Rounded MT Bold</vt:lpstr>
      <vt:lpstr>Montserrat</vt:lpstr>
      <vt:lpstr>Arial Nova</vt:lpstr>
      <vt:lpstr>Palace Script MT</vt:lpstr>
      <vt:lpstr>Arial</vt:lpstr>
      <vt:lpstr>Wingdings</vt:lpstr>
      <vt:lpstr>Gabriola</vt:lpstr>
      <vt:lpstr>Calibri</vt:lpstr>
      <vt:lpstr>Montserrat Medium</vt:lpstr>
      <vt:lpstr>Office Theme</vt:lpstr>
      <vt:lpstr>Presentación de PowerPoint</vt:lpstr>
      <vt:lpstr>Agenda</vt:lpstr>
      <vt:lpstr>Presentación de PowerPoint</vt:lpstr>
      <vt:lpstr>Presentación de PowerPoint</vt:lpstr>
      <vt:lpstr>Toda empresa posee estereotipos positivos y negativos</vt:lpstr>
      <vt:lpstr>Expectativa  / Realidad </vt:lpstr>
      <vt:lpstr>MARCA + SERVICIO = “Cultura de Servicio”</vt:lpstr>
      <vt:lpstr>Cultura de Servicio</vt:lpstr>
      <vt:lpstr>Presentación de PowerPoint</vt:lpstr>
      <vt:lpstr>Presentación de PowerPoint</vt:lpstr>
      <vt:lpstr>Servicio Excepcional</vt:lpstr>
      <vt:lpstr>Presentación de PowerPoint</vt:lpstr>
      <vt:lpstr>Presentación de PowerPoint</vt:lpstr>
      <vt:lpstr>“Cultura de Servicio”     MARCA  + SERVICIO =  Clientes felices  </vt:lpstr>
      <vt:lpstr>Fernando Gregorio</vt:lpstr>
      <vt:lpstr>¡Gracias por sumarse!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GREGORIO</dc:creator>
  <cp:lastModifiedBy>Fernando GREGORIO</cp:lastModifiedBy>
  <cp:revision>63</cp:revision>
  <dcterms:modified xsi:type="dcterms:W3CDTF">2021-04-08T21:03:05Z</dcterms:modified>
</cp:coreProperties>
</file>