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0"/>
  </p:notesMasterIdLst>
  <p:sldIdLst>
    <p:sldId id="256" r:id="rId2"/>
    <p:sldId id="261" r:id="rId3"/>
    <p:sldId id="265" r:id="rId4"/>
    <p:sldId id="262" r:id="rId5"/>
    <p:sldId id="257" r:id="rId6"/>
    <p:sldId id="263" r:id="rId7"/>
    <p:sldId id="264" r:id="rId8"/>
    <p:sldId id="260" r:id="rId9"/>
  </p:sldIdLst>
  <p:sldSz cx="20104100" cy="11309350"/>
  <p:notesSz cx="20104100" cy="1130935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" panose="020B0604020202020204" charset="0"/>
      <p:regular r:id="rId15"/>
      <p:bold r:id="rId16"/>
      <p:italic r:id="rId17"/>
      <p:boldItalic r:id="rId18"/>
    </p:embeddedFont>
    <p:embeddedFont>
      <p:font typeface="Montserrat Medium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39" userDrawn="1">
          <p15:clr>
            <a:srgbClr val="000000"/>
          </p15:clr>
        </p15:guide>
        <p15:guide id="2" pos="6309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97" y="72"/>
      </p:cViewPr>
      <p:guideLst>
        <p:guide orient="horz" pos="3539"/>
        <p:guide pos="63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625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6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25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54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6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201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57459" y="2342682"/>
            <a:ext cx="14989180" cy="640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1507807" y="3505898"/>
            <a:ext cx="17088487" cy="23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20104101" cy="1130855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57459" y="2342682"/>
            <a:ext cx="14989180" cy="640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‹Nº›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105510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/>
        </p:nvSpPr>
        <p:spPr>
          <a:xfrm>
            <a:off x="1266825" y="6338096"/>
            <a:ext cx="11118299" cy="184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/>
            <a:r>
              <a:rPr lang="es-AR" sz="32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Lorena Marienberg</a:t>
            </a:r>
          </a:p>
          <a:p>
            <a:pPr marL="12700"/>
            <a:r>
              <a:rPr lang="es-AR" sz="1800" dirty="0">
                <a:solidFill>
                  <a:schemeClr val="lt1"/>
                </a:solidFill>
                <a:latin typeface="Montserrat"/>
                <a:sym typeface="Montserrat"/>
              </a:rPr>
              <a:t> </a:t>
            </a:r>
            <a:r>
              <a:rPr lang="es-AR" sz="1800" dirty="0">
                <a:solidFill>
                  <a:schemeClr val="lt1"/>
                </a:solidFill>
                <a:latin typeface="Montserrat"/>
              </a:rPr>
              <a:t>KAM e-Commerce &amp; </a:t>
            </a:r>
            <a:r>
              <a:rPr lang="es-AR" sz="1800" dirty="0" err="1">
                <a:solidFill>
                  <a:schemeClr val="lt1"/>
                </a:solidFill>
                <a:latin typeface="Montserrat"/>
              </a:rPr>
              <a:t>Partners</a:t>
            </a:r>
            <a:r>
              <a:rPr lang="es-AR" sz="1800" dirty="0">
                <a:solidFill>
                  <a:schemeClr val="lt1"/>
                </a:solidFill>
                <a:latin typeface="Montserrat"/>
              </a:rPr>
              <a:t> OCA</a:t>
            </a:r>
          </a:p>
          <a:p>
            <a:pPr marL="12700"/>
            <a:endParaRPr lang="es-AR" sz="1800" dirty="0">
              <a:solidFill>
                <a:schemeClr val="lt1"/>
              </a:solidFill>
              <a:latin typeface="Montserrat"/>
            </a:endParaRPr>
          </a:p>
          <a:p>
            <a:pPr marL="12700" lvl="0"/>
            <a:r>
              <a:rPr lang="es-AR" sz="325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Martin Ibarrola</a:t>
            </a:r>
          </a:p>
          <a:p>
            <a:pPr marL="12700" lvl="0"/>
            <a:r>
              <a:rPr lang="en-US" sz="1800" dirty="0">
                <a:solidFill>
                  <a:schemeClr val="lt1"/>
                </a:solidFill>
                <a:latin typeface="Montserrat"/>
                <a:sym typeface="Montserrat"/>
              </a:rPr>
              <a:t>Head of KAM e-Commerce &amp; Logistics OCA </a:t>
            </a:r>
            <a:endParaRPr sz="1800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46" name="Google Shape;46;p7"/>
          <p:cNvSpPr txBox="1"/>
          <p:nvPr/>
        </p:nvSpPr>
        <p:spPr>
          <a:xfrm>
            <a:off x="1266824" y="3600296"/>
            <a:ext cx="10938495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67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Como realizar tus envíos a todo el país!</a:t>
            </a:r>
            <a:endParaRPr sz="67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AE83B0-F12A-4A3C-BE4A-97BDC2D89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0553" y="7898567"/>
            <a:ext cx="8748895" cy="30975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141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Servicios logísticos: 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Capilaridad</a:t>
            </a:r>
            <a:endParaRPr sz="455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530399" y="2668899"/>
            <a:ext cx="9204747" cy="656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importancia de contar con un </a:t>
            </a:r>
            <a:r>
              <a:rPr lang="es-AR" sz="2600" dirty="0" err="1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partner</a:t>
            </a:r>
            <a:r>
              <a:rPr lang="es-AR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logístico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 b="1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OCA es el correo privado mas importante del país</a:t>
            </a:r>
          </a:p>
          <a:p>
            <a:pPr marL="12700" algn="just">
              <a:lnSpc>
                <a:spcPct val="117272"/>
              </a:lnSpc>
            </a:pPr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12700" algn="just">
              <a:lnSpc>
                <a:spcPct val="117272"/>
              </a:lnSpc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Su Capilaridad es uno de los pilares dela compañía, contando con:</a:t>
            </a:r>
          </a:p>
          <a:p>
            <a:pPr marL="12700" algn="just">
              <a:lnSpc>
                <a:spcPct val="117272"/>
              </a:lnSpc>
            </a:pPr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155 sucursales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+1000 Puntos OCA en todo el país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Centros Operativos y </a:t>
            </a:r>
            <a:r>
              <a:rPr lang="es-ES" sz="2600" dirty="0" err="1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fulfillment</a:t>
            </a:r>
            <a:r>
              <a:rPr lang="es-ES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principales ciudades del país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+6000 colaboradores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Flota logística de +1000 vehículos.</a:t>
            </a: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65F6C309-7B7D-4AB2-B0E2-C0FF58B68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" r="22638" b="2722"/>
          <a:stretch/>
        </p:blipFill>
        <p:spPr>
          <a:xfrm>
            <a:off x="12265544" y="293913"/>
            <a:ext cx="5598740" cy="92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85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141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Servicios logísticos: 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Capilaridad</a:t>
            </a:r>
            <a:endParaRPr sz="455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530400" y="2668899"/>
            <a:ext cx="7597272" cy="55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importancia de contar con un </a:t>
            </a:r>
            <a:r>
              <a:rPr lang="es-AR" sz="2600" dirty="0" err="1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partner</a:t>
            </a:r>
            <a:r>
              <a:rPr lang="es-AR" sz="2600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logístico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algn="just">
              <a:lnSpc>
                <a:spcPct val="117272"/>
              </a:lnSpc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Ampliamos nuestra capacidad operativa con el nuevo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 b="1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Centro de Operaciones Buenos Aires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b="1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b="1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rgbClr val="333333"/>
                </a:solidFill>
                <a:latin typeface="Montserrat Medium"/>
              </a:rPr>
              <a:t>Más de 36.000 mts2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rgbClr val="333333"/>
                </a:solidFill>
                <a:latin typeface="Montserrat Medium"/>
              </a:rPr>
              <a:t>Más de 40 dársenas  para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600" dirty="0">
                <a:solidFill>
                  <a:srgbClr val="333333"/>
                </a:solidFill>
                <a:latin typeface="Montserrat Medium"/>
              </a:rPr>
              <a:t>la carga y descarga del material</a:t>
            </a:r>
            <a:endParaRPr lang="es-AR" sz="2600" dirty="0">
              <a:solidFill>
                <a:srgbClr val="333333"/>
              </a:solidFill>
              <a:latin typeface="Montserrat Medium"/>
              <a:sym typeface="Montserrat Medium"/>
            </a:endParaRPr>
          </a:p>
        </p:txBody>
      </p:sp>
      <p:pic>
        <p:nvPicPr>
          <p:cNvPr id="6" name="Imagen 5" descr="Una carretera cerca de un puente&#10;&#10;Descripción generada automáticamente">
            <a:extLst>
              <a:ext uri="{FF2B5EF4-FFF2-40B4-BE49-F238E27FC236}">
                <a16:creationId xmlns:a16="http://schemas.microsoft.com/office/drawing/2014/main" id="{8FA828BF-123C-4E09-9C00-FCD75CFF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481" y="2013921"/>
            <a:ext cx="9595075" cy="63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141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Servicios logísticos: 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Plataforma online </a:t>
            </a:r>
            <a:r>
              <a:rPr lang="es-AR" sz="4550" dirty="0" err="1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ePak</a:t>
            </a:r>
            <a:endParaRPr sz="455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530399" y="2826293"/>
            <a:ext cx="9204747" cy="282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algn="just">
              <a:lnSpc>
                <a:spcPct val="117272"/>
              </a:lnSpc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Nuestra plataforma brinda una solución Logística para e-Commerce que permite  realizar y administrar de manera online el  envío de productos en forma simple  adaptándose a las necesidades de tu negocio.</a:t>
            </a:r>
          </a:p>
          <a:p>
            <a:pPr marL="12700" algn="just">
              <a:lnSpc>
                <a:spcPct val="117272"/>
              </a:lnSpc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Pudiendo llegar a todo el país con diferentes modalidades de envíos.</a:t>
            </a: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881BB9-3ECF-49E4-AC4E-D685EE25D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8"/>
          <a:stretch/>
        </p:blipFill>
        <p:spPr>
          <a:xfrm>
            <a:off x="11428205" y="3140869"/>
            <a:ext cx="8131383" cy="6313549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6535522-ED73-4179-A6DC-6E704423A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8604" y="720778"/>
            <a:ext cx="5557156" cy="2546176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A19F5D7D-0717-4D74-8EF2-042BE7782446}"/>
              </a:ext>
            </a:extLst>
          </p:cNvPr>
          <p:cNvSpPr txBox="1"/>
          <p:nvPr/>
        </p:nvSpPr>
        <p:spPr>
          <a:xfrm>
            <a:off x="1429565" y="6380948"/>
            <a:ext cx="4133033" cy="342401"/>
          </a:xfrm>
          <a:prstGeom prst="rect">
            <a:avLst/>
          </a:prstGeom>
          <a:solidFill>
            <a:srgbClr val="5F3182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270"/>
              </a:spcBef>
            </a:pPr>
            <a:r>
              <a:rPr sz="2000" spc="-20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DESPACHÁ </a:t>
            </a:r>
            <a:r>
              <a:rPr sz="2000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TUS</a:t>
            </a:r>
            <a:r>
              <a:rPr sz="2000" spc="-10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 PRODUCTOS</a:t>
            </a:r>
            <a:endParaRPr sz="2000" dirty="0">
              <a:latin typeface="Montserrat" panose="020B0604020202020204" charset="0"/>
              <a:cs typeface="Calibri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37AFC329-7F86-40E0-B1A0-AC9AA1A2A07C}"/>
              </a:ext>
            </a:extLst>
          </p:cNvPr>
          <p:cNvSpPr txBox="1"/>
          <p:nvPr/>
        </p:nvSpPr>
        <p:spPr>
          <a:xfrm>
            <a:off x="6054587" y="6405857"/>
            <a:ext cx="4684636" cy="342401"/>
          </a:xfrm>
          <a:prstGeom prst="rect">
            <a:avLst/>
          </a:prstGeom>
          <a:solidFill>
            <a:srgbClr val="5F3182"/>
          </a:solidFill>
        </p:spPr>
        <p:txBody>
          <a:bodyPr vert="horz" wrap="square" lIns="0" tIns="34290" rIns="0" bIns="0" rtlCol="0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270"/>
              </a:spcBef>
            </a:pPr>
            <a:r>
              <a:rPr sz="2000" spc="-5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ENTREGÁ TUS</a:t>
            </a:r>
            <a:r>
              <a:rPr sz="2000" spc="-40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ontserrat" panose="020B0604020202020204" charset="0"/>
                <a:cs typeface="Calibri"/>
              </a:rPr>
              <a:t>ENVÍOS</a:t>
            </a:r>
            <a:endParaRPr sz="2000" dirty="0">
              <a:latin typeface="Montserrat" panose="020B0604020202020204" charset="0"/>
              <a:cs typeface="Calibri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B001385B-A4BC-4F7F-85F8-ADF6FEAB0589}"/>
              </a:ext>
            </a:extLst>
          </p:cNvPr>
          <p:cNvSpPr txBox="1"/>
          <p:nvPr/>
        </p:nvSpPr>
        <p:spPr>
          <a:xfrm>
            <a:off x="2851616" y="7142030"/>
            <a:ext cx="281181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Solicitando </a:t>
            </a:r>
            <a:r>
              <a:rPr sz="1800" spc="-1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retiro </a:t>
            </a: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a</a:t>
            </a:r>
            <a:r>
              <a:rPr sz="1800" spc="-55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 </a:t>
            </a: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domicilio.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7D058969-D134-4B30-B066-2E62F4C27408}"/>
              </a:ext>
            </a:extLst>
          </p:cNvPr>
          <p:cNvSpPr txBox="1"/>
          <p:nvPr/>
        </p:nvSpPr>
        <p:spPr>
          <a:xfrm>
            <a:off x="7365438" y="7199108"/>
            <a:ext cx="249701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A</a:t>
            </a:r>
            <a:r>
              <a:rPr sz="1800" spc="-65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 </a:t>
            </a: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domicilio.</a:t>
            </a: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B9E7A013-B0A6-48CB-AAE8-658D6DD808C8}"/>
              </a:ext>
            </a:extLst>
          </p:cNvPr>
          <p:cNvSpPr txBox="1"/>
          <p:nvPr/>
        </p:nvSpPr>
        <p:spPr>
          <a:xfrm>
            <a:off x="2845431" y="8100542"/>
            <a:ext cx="232918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Acercándote </a:t>
            </a: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a </a:t>
            </a:r>
            <a:r>
              <a:rPr sz="1800" spc="-1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Sucursales </a:t>
            </a: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o </a:t>
            </a:r>
            <a:r>
              <a:rPr sz="1800" spc="-5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Agentes  Oficiales.</a:t>
            </a:r>
            <a:endParaRPr sz="1800" dirty="0">
              <a:solidFill>
                <a:schemeClr val="tx1"/>
              </a:solidFill>
              <a:latin typeface="Montserrat" panose="020B0604020202020204" charset="0"/>
              <a:cs typeface="Calibri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7BD69F27-8213-4B9D-B1F5-19EFE36D0188}"/>
              </a:ext>
            </a:extLst>
          </p:cNvPr>
          <p:cNvSpPr txBox="1"/>
          <p:nvPr/>
        </p:nvSpPr>
        <p:spPr>
          <a:xfrm>
            <a:off x="7361639" y="8377540"/>
            <a:ext cx="35739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68935" algn="l"/>
                <a:tab pos="1217930" algn="l"/>
                <a:tab pos="1501775" algn="l"/>
              </a:tabLst>
            </a:pPr>
            <a:r>
              <a:rPr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En	</a:t>
            </a:r>
            <a:r>
              <a:rPr sz="1800" spc="-15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S</a:t>
            </a:r>
            <a:r>
              <a:rPr sz="1800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u</a:t>
            </a:r>
            <a:r>
              <a:rPr sz="1800" spc="-5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c</a:t>
            </a:r>
            <a:r>
              <a:rPr sz="1800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u</a:t>
            </a:r>
            <a:r>
              <a:rPr sz="1800" spc="-25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r</a:t>
            </a:r>
            <a:r>
              <a:rPr sz="1800" spc="-5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sale</a:t>
            </a:r>
            <a:r>
              <a:rPr sz="1800" dirty="0" err="1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s</a:t>
            </a:r>
            <a:r>
              <a:rPr lang="es-AR" sz="1800" dirty="0">
                <a:solidFill>
                  <a:schemeClr val="tx1"/>
                </a:solidFill>
                <a:latin typeface="Montserrat" panose="020B0604020202020204" charset="0"/>
                <a:cs typeface="Calibri"/>
              </a:rPr>
              <a:t> o  Puntos OCA</a:t>
            </a:r>
            <a:endParaRPr sz="1800" dirty="0">
              <a:solidFill>
                <a:schemeClr val="tx1"/>
              </a:solidFill>
              <a:latin typeface="Montserrat" panose="020B0604020202020204" charset="0"/>
              <a:cs typeface="Calibri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6669E507-AF36-43F2-A198-B6050F8AAD06}"/>
              </a:ext>
            </a:extLst>
          </p:cNvPr>
          <p:cNvSpPr/>
          <p:nvPr/>
        </p:nvSpPr>
        <p:spPr>
          <a:xfrm>
            <a:off x="6009323" y="7142029"/>
            <a:ext cx="1053573" cy="5637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4B9A81C3-3C30-4EE0-8AF3-2E2D4CAAAF64}"/>
              </a:ext>
            </a:extLst>
          </p:cNvPr>
          <p:cNvSpPr/>
          <p:nvPr/>
        </p:nvSpPr>
        <p:spPr>
          <a:xfrm>
            <a:off x="1429565" y="8128566"/>
            <a:ext cx="914372" cy="7958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A0ED4ED8-5DAB-473E-A8F8-673967F400B9}"/>
              </a:ext>
            </a:extLst>
          </p:cNvPr>
          <p:cNvSpPr/>
          <p:nvPr/>
        </p:nvSpPr>
        <p:spPr>
          <a:xfrm>
            <a:off x="1422111" y="7117120"/>
            <a:ext cx="1083614" cy="588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F57A081F-3B27-4163-99D1-3BB7859B1CED}"/>
              </a:ext>
            </a:extLst>
          </p:cNvPr>
          <p:cNvSpPr/>
          <p:nvPr/>
        </p:nvSpPr>
        <p:spPr>
          <a:xfrm>
            <a:off x="6050510" y="8080449"/>
            <a:ext cx="914372" cy="7958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02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141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Servicios logísticos: 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Plataforma online </a:t>
            </a:r>
            <a:r>
              <a:rPr lang="es-AR" sz="4550" dirty="0" err="1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ePak</a:t>
            </a:r>
            <a:endParaRPr sz="455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530399" y="2668899"/>
            <a:ext cx="9204747" cy="60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600" b="1" dirty="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Beneficios de la Plataforma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Gestión de preferencias de despacho y entrega.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Carga rápida de envíos.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Historial de envíos.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Calculador de costos.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Generador de etiquetas.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Seguimiento y estado de envíos.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Plazos de tramitación.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Logística inversa.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Notificaciones OCA GEO vía mail y SMS.</a:t>
            </a:r>
          </a:p>
          <a:p>
            <a:pPr marL="469900" indent="-457200" algn="just">
              <a:lnSpc>
                <a:spcPct val="117272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Solicitud de insumos.</a:t>
            </a:r>
          </a:p>
          <a:p>
            <a:pPr marL="12700" marR="0" lvl="0" indent="0" algn="just" rtl="0">
              <a:lnSpc>
                <a:spcPct val="11727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2" name="object 11">
            <a:extLst>
              <a:ext uri="{FF2B5EF4-FFF2-40B4-BE49-F238E27FC236}">
                <a16:creationId xmlns:a16="http://schemas.microsoft.com/office/drawing/2014/main" id="{57087765-8E63-486C-B417-E490E9FB23B2}"/>
              </a:ext>
            </a:extLst>
          </p:cNvPr>
          <p:cNvGrpSpPr/>
          <p:nvPr/>
        </p:nvGrpSpPr>
        <p:grpSpPr>
          <a:xfrm>
            <a:off x="10735146" y="2200067"/>
            <a:ext cx="8915400" cy="7035664"/>
            <a:chOff x="4788027" y="1491589"/>
            <a:chExt cx="3924300" cy="3096895"/>
          </a:xfrm>
        </p:grpSpPr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D8C7DB10-7F5D-4847-ABDC-824875854BC3}"/>
                </a:ext>
              </a:extLst>
            </p:cNvPr>
            <p:cNvSpPr/>
            <p:nvPr/>
          </p:nvSpPr>
          <p:spPr>
            <a:xfrm>
              <a:off x="4961255" y="1635759"/>
              <a:ext cx="3578225" cy="20821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C687E8C8-06D2-4853-A384-836224D14B66}"/>
                </a:ext>
              </a:extLst>
            </p:cNvPr>
            <p:cNvSpPr/>
            <p:nvPr/>
          </p:nvSpPr>
          <p:spPr>
            <a:xfrm>
              <a:off x="4788027" y="1491589"/>
              <a:ext cx="3924173" cy="30963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190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Servicios logísticos: 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Logística Inversa</a:t>
            </a:r>
            <a:b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AR" sz="3200" b="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Devoluciones y Cambios</a:t>
            </a:r>
            <a:endParaRPr sz="4550" b="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493887" y="5348990"/>
            <a:ext cx="8521651" cy="321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algn="just"/>
            <a:r>
              <a:rPr lang="es-ES" sz="2600" dirty="0">
                <a:solidFill>
                  <a:srgbClr val="333333"/>
                </a:solidFill>
                <a:latin typeface="Montserrat Medium"/>
              </a:rPr>
              <a:t>Para que puedas ofrecer a tus clientes una política de  Cambios y Devoluciones, te brindamos el servicio de  logística inversa,</a:t>
            </a:r>
          </a:p>
          <a:p>
            <a:pPr marL="12700" marR="5080" algn="just"/>
            <a:r>
              <a:rPr lang="es-ES" sz="2600" dirty="0">
                <a:solidFill>
                  <a:srgbClr val="333333"/>
                </a:solidFill>
                <a:latin typeface="Montserrat Medium"/>
              </a:rPr>
              <a:t>OCA puede retirar el producto del domicilio de tu  comprador o bien tu comprador podrá despacharlo a través  de la Sucursal OCA que más le convenga. El producto será  devuelto a tu domicilio.</a:t>
            </a:r>
            <a:endParaRPr lang="es-AR" sz="2600" dirty="0">
              <a:solidFill>
                <a:srgbClr val="33333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58E91CC-B871-4FC4-89E3-A541FB893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08"/>
          <a:stretch/>
        </p:blipFill>
        <p:spPr>
          <a:xfrm>
            <a:off x="10555852" y="1133644"/>
            <a:ext cx="9051820" cy="79558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5BB1C9-A573-4EA1-9444-720F4444D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12" y="3641271"/>
            <a:ext cx="1573674" cy="14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2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"/>
            <a:ext cx="20104099" cy="113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1530399" y="1067260"/>
            <a:ext cx="17043300" cy="71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550" dirty="0">
                <a:solidFill>
                  <a:srgbClr val="0B9D99"/>
                </a:solidFill>
                <a:latin typeface="Montserrat"/>
                <a:ea typeface="Montserrat"/>
                <a:cs typeface="Montserrat"/>
                <a:sym typeface="Montserrat"/>
              </a:rPr>
              <a:t>LOGÍSTICA DE ULTIMA MILLA</a:t>
            </a:r>
            <a:endParaRPr sz="4550" b="0" dirty="0">
              <a:solidFill>
                <a:srgbClr val="0B9D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530399" y="2846929"/>
            <a:ext cx="8521651" cy="641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algn="just"/>
            <a:r>
              <a:rPr lang="es-ES" sz="2600" dirty="0">
                <a:solidFill>
                  <a:srgbClr val="333333"/>
                </a:solidFill>
                <a:latin typeface="Montserrat Medium"/>
              </a:rPr>
              <a:t>El aumento de consumidores y la diversidad de servicios a nivel nacional, nos lleva a realizar entregas con mayor rapidez y comodidad para el cliente.</a:t>
            </a:r>
          </a:p>
          <a:p>
            <a:pPr marL="12700" marR="5080" algn="just"/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12700" marR="5080" algn="just"/>
            <a:r>
              <a:rPr lang="es-ES" sz="2600" dirty="0">
                <a:solidFill>
                  <a:srgbClr val="333333"/>
                </a:solidFill>
                <a:latin typeface="Montserrat Medium"/>
              </a:rPr>
              <a:t>La efectividad en la Ultima Milla es cada día mas importante, para lograr la satisfacción del cliente, reducción de costos y optimización de los recursos de la cadena de suministros. </a:t>
            </a:r>
          </a:p>
          <a:p>
            <a:pPr marL="12700" marR="5080" algn="just"/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12700" marR="5080" algn="just"/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469900" marR="5080" indent="-457200"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Uso de Tecnología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Procesos flexibles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333333"/>
                </a:solidFill>
                <a:latin typeface="Montserrat Medium"/>
              </a:rPr>
              <a:t>Seguimiento online</a:t>
            </a:r>
          </a:p>
          <a:p>
            <a:endParaRPr lang="es-ES" sz="2600" dirty="0">
              <a:solidFill>
                <a:srgbClr val="333333"/>
              </a:solidFill>
              <a:latin typeface="Montserrat Medium"/>
            </a:endParaRPr>
          </a:p>
          <a:p>
            <a:pPr marL="12700" marR="5080" algn="just"/>
            <a:endParaRPr lang="es-ES" sz="2600" dirty="0">
              <a:solidFill>
                <a:srgbClr val="333333"/>
              </a:solidFill>
              <a:latin typeface="Montserrat Medium"/>
            </a:endParaRPr>
          </a:p>
        </p:txBody>
      </p:sp>
      <p:pic>
        <p:nvPicPr>
          <p:cNvPr id="8" name="Imagen 7" descr="Imagen que contiene camino, hombre, exterior, camioneta&#10;&#10;Descripción generada automáticamente">
            <a:extLst>
              <a:ext uri="{FF2B5EF4-FFF2-40B4-BE49-F238E27FC236}">
                <a16:creationId xmlns:a16="http://schemas.microsoft.com/office/drawing/2014/main" id="{3EA83DF7-3DB1-4160-98E4-8D50437C7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53" y="1273115"/>
            <a:ext cx="7850448" cy="4786858"/>
          </a:xfrm>
          <a:prstGeom prst="rect">
            <a:avLst/>
          </a:prstGeom>
        </p:spPr>
      </p:pic>
      <p:pic>
        <p:nvPicPr>
          <p:cNvPr id="10" name="Imagen 9" descr="Imagen que contiene tabla, escritorio, frente, camioneta&#10;&#10;Descripción generada automáticamente">
            <a:extLst>
              <a:ext uri="{FF2B5EF4-FFF2-40B4-BE49-F238E27FC236}">
                <a16:creationId xmlns:a16="http://schemas.microsoft.com/office/drawing/2014/main" id="{6339513A-DFF6-4CD5-BAA4-42CDAF94A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28" y="4963922"/>
            <a:ext cx="7357068" cy="51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4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1530350" y="2762802"/>
            <a:ext cx="17043400" cy="115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521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¡Gracias por sumarse!</a:t>
            </a: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3"/>
            <a:ext cx="20104099" cy="1130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8D47F35-822B-4E1E-9AEE-502DD12E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596" y="9446721"/>
            <a:ext cx="3953884" cy="12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413</Words>
  <Application>Microsoft Office PowerPoint</Application>
  <PresentationFormat>Personalizado</PresentationFormat>
  <Paragraphs>65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Montserrat</vt:lpstr>
      <vt:lpstr>Montserrat Medium</vt:lpstr>
      <vt:lpstr>Calibri</vt:lpstr>
      <vt:lpstr>Office Theme</vt:lpstr>
      <vt:lpstr>Presentación de PowerPoint</vt:lpstr>
      <vt:lpstr>Servicios logísticos:  Capilaridad</vt:lpstr>
      <vt:lpstr>Servicios logísticos:  Capilaridad</vt:lpstr>
      <vt:lpstr>Servicios logísticos:  Plataforma online ePak</vt:lpstr>
      <vt:lpstr>Servicios logísticos:  Plataforma online ePak</vt:lpstr>
      <vt:lpstr>Servicios logísticos:  Logística Inversa Devoluciones y Cambios</vt:lpstr>
      <vt:lpstr>LOGÍSTICA DE ULTIMA MILLA</vt:lpstr>
      <vt:lpstr>¡Gracias por sumarse!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Paolini</dc:creator>
  <cp:lastModifiedBy>Fernando Paolini</cp:lastModifiedBy>
  <cp:revision>36</cp:revision>
  <dcterms:modified xsi:type="dcterms:W3CDTF">2021-04-07T12:50:27Z</dcterms:modified>
</cp:coreProperties>
</file>