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0104100" cy="11309350"/>
  <p:notesSz cx="20104100" cy="1130935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ato" panose="020F0502020204030203" pitchFamily="34" charset="77"/>
      <p:regular r:id="rId28"/>
      <p:bold r:id="rId29"/>
      <p:italic r:id="rId30"/>
      <p:boldItalic r:id="rId31"/>
    </p:embeddedFont>
    <p:embeddedFont>
      <p:font typeface="Montserrat" pitchFamily="2" charset="77"/>
      <p:regular r:id="rId32"/>
      <p:bold r:id="rId33"/>
      <p:italic r:id="rId34"/>
      <p:boldItalic r:id="rId35"/>
    </p:embeddedFont>
    <p:embeddedFont>
      <p:font typeface="Montserrat Medium" pitchFamily="2" charset="77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Roboto Slab" pitchFamily="2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2"/>
  </p:normalViewPr>
  <p:slideViewPr>
    <p:cSldViewPr snapToGrid="0">
      <p:cViewPr varScale="1">
        <p:scale>
          <a:sx n="60" d="100"/>
          <a:sy n="60" d="100"/>
        </p:scale>
        <p:origin x="528" y="17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cc33ed6987_0_1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cc33ed6987_0_1540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cc33ed6987_0_1540:notes"/>
          <p:cNvSpPr txBox="1">
            <a:spLocks noGrp="1"/>
          </p:cNvSpPr>
          <p:nvPr>
            <p:ph type="sldNum" idx="12"/>
          </p:nvPr>
        </p:nvSpPr>
        <p:spPr>
          <a:xfrm>
            <a:off x="11387668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108150" rIns="216375" bIns="1081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fld id="{00000000-1234-1234-1234-123412341234}" type="slidenum">
              <a:rPr lang="es-AR"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ce83e583c_0_402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 sz="4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cce83e583c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cce83e583c_0_414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 sz="4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cce83e583c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ce83e583c_0_427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 sz="4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cce83e583c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cc33ed6987_0_1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cc33ed6987_0_1552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cc33ed6987_0_1552:notes"/>
          <p:cNvSpPr txBox="1">
            <a:spLocks noGrp="1"/>
          </p:cNvSpPr>
          <p:nvPr>
            <p:ph type="sldNum" idx="12"/>
          </p:nvPr>
        </p:nvSpPr>
        <p:spPr>
          <a:xfrm>
            <a:off x="11387668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108150" rIns="216375" bIns="1081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fld id="{00000000-1234-1234-1234-123412341234}" type="slidenum">
              <a:rPr lang="es-AR"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cce83e583c_0_387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 sz="4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cce83e583c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cce83e583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cce83e583c_0_85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298" name="Google Shape;298;gcce83e583c_0_85:notes"/>
          <p:cNvSpPr txBox="1">
            <a:spLocks noGrp="1"/>
          </p:cNvSpPr>
          <p:nvPr>
            <p:ph type="sldNum" idx="12"/>
          </p:nvPr>
        </p:nvSpPr>
        <p:spPr>
          <a:xfrm>
            <a:off x="11387668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108150" rIns="216375" bIns="10815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s-AR" sz="3300"/>
              <a:t>16</a:t>
            </a:fld>
            <a:endParaRPr sz="3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cce83e583c_0_59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cce83e583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cce83e583c_0_64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cce83e583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cbf9285736_0_0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cbf92857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ce83e583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cce83e583c_0_141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99" name="Google Shape;99;gcce83e583c_0_141:notes"/>
          <p:cNvSpPr txBox="1">
            <a:spLocks noGrp="1"/>
          </p:cNvSpPr>
          <p:nvPr>
            <p:ph type="sldNum" idx="12"/>
          </p:nvPr>
        </p:nvSpPr>
        <p:spPr>
          <a:xfrm>
            <a:off x="11387668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108150" rIns="216375" bIns="10815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s-AR" sz="3300"/>
              <a:t>2</a:t>
            </a:fld>
            <a:endParaRPr sz="3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cc33ed6987_0_1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cc33ed6987_0_1565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108150" rIns="216375" bIns="108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cc33ed6987_0_1565:notes"/>
          <p:cNvSpPr txBox="1">
            <a:spLocks noGrp="1"/>
          </p:cNvSpPr>
          <p:nvPr>
            <p:ph type="sldNum" idx="12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108150" rIns="216375" bIns="1081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z="3300"/>
              <a:t>20</a:t>
            </a:fld>
            <a:endParaRPr sz="3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ce83e583c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cce83e583c_0_123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85" name="Google Shape;85;gcce83e583c_0_123:notes"/>
          <p:cNvSpPr txBox="1">
            <a:spLocks noGrp="1"/>
          </p:cNvSpPr>
          <p:nvPr>
            <p:ph type="sldNum" idx="12"/>
          </p:nvPr>
        </p:nvSpPr>
        <p:spPr>
          <a:xfrm>
            <a:off x="11387668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108150" rIns="216375" bIns="10815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s-AR" sz="3300"/>
              <a:t>3</a:t>
            </a:fld>
            <a:endParaRPr sz="3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ce83e583c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cce83e583c_0_347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cce83e583c_0_347:notes"/>
          <p:cNvSpPr txBox="1">
            <a:spLocks noGrp="1"/>
          </p:cNvSpPr>
          <p:nvPr>
            <p:ph type="sldNum" idx="12"/>
          </p:nvPr>
        </p:nvSpPr>
        <p:spPr>
          <a:xfrm>
            <a:off x="11387668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108150" rIns="216375" bIns="1081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fld id="{00000000-1234-1234-1234-123412341234}" type="slidenum">
              <a:rPr lang="es-AR"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ce83e583c_0_168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endParaRPr/>
          </a:p>
        </p:txBody>
      </p:sp>
      <p:sp>
        <p:nvSpPr>
          <p:cNvPr id="125" name="Google Shape;125;gcce83e583c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ce83e583c_0_367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 sz="4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cce83e583c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c33ed6987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cc33ed6987_0_1077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108150" rIns="216375" bIns="108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AR"/>
              <a:t>Easily change photo. Please click on the </a:t>
            </a:r>
            <a:r>
              <a:rPr lang="es-A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icon in the center of the holder and choose an image on your computer.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A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you added the image send it to back (Right click on the image &gt; Send to Back).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cc33ed6987_0_1077:notes"/>
          <p:cNvSpPr txBox="1">
            <a:spLocks noGrp="1"/>
          </p:cNvSpPr>
          <p:nvPr>
            <p:ph type="sldNum" idx="12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108150" rIns="216375" bIns="1081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z="3300"/>
              <a:t>7</a:t>
            </a:fld>
            <a:endParaRPr sz="3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cc33ed6987_0_1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cc33ed6987_0_1065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cc33ed6987_0_1065:notes"/>
          <p:cNvSpPr txBox="1">
            <a:spLocks noGrp="1"/>
          </p:cNvSpPr>
          <p:nvPr>
            <p:ph type="sldNum" idx="12"/>
          </p:nvPr>
        </p:nvSpPr>
        <p:spPr>
          <a:xfrm>
            <a:off x="11387668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108150" rIns="216375" bIns="1081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fld id="{00000000-1234-1234-1234-123412341234}" type="slidenum">
              <a:rPr lang="es-AR"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cc33ed6987_0_972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 sz="4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cc33ed6987_0_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10974" y="1413669"/>
            <a:ext cx="16082100" cy="381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obj">
  <p:cSld name="OBJECT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1530350" y="2762802"/>
            <a:ext cx="17043400" cy="115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 3">
  <p:cSld name="OBJECT_4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1382157" y="602118"/>
            <a:ext cx="173397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75375" rIns="75375" bIns="7537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382157" y="3010591"/>
            <a:ext cx="17339700" cy="7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75375" rIns="75375" bIns="7537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 4">
  <p:cSld name="OBJECT_5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1382157" y="602118"/>
            <a:ext cx="173397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75375" rIns="75375" bIns="7537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1"/>
          </p:nvPr>
        </p:nvSpPr>
        <p:spPr>
          <a:xfrm>
            <a:off x="1382157" y="3010591"/>
            <a:ext cx="17339700" cy="7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75375" rIns="75375" bIns="7537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Custom Layout 1 2 1">
  <p:cSld name="5_Custom Layout 1 2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1382157" y="9143100"/>
            <a:ext cx="17339700" cy="12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Raleway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>
            <a:spLocks noGrp="1"/>
          </p:cNvSpPr>
          <p:nvPr>
            <p:ph type="pic" idx="2"/>
          </p:nvPr>
        </p:nvSpPr>
        <p:spPr>
          <a:xfrm>
            <a:off x="5898810" y="3363958"/>
            <a:ext cx="8295000" cy="3564600"/>
          </a:xfrm>
          <a:prstGeom prst="rect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184250" tIns="92100" rIns="184250" bIns="92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>
            <a:spLocks noGrp="1"/>
          </p:cNvSpPr>
          <p:nvPr>
            <p:ph type="pic" idx="3"/>
          </p:nvPr>
        </p:nvSpPr>
        <p:spPr>
          <a:xfrm>
            <a:off x="1860581" y="2763532"/>
            <a:ext cx="6175800" cy="2643900"/>
          </a:xfrm>
          <a:prstGeom prst="rect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184250" tIns="92100" rIns="184250" bIns="92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>
            <a:spLocks noGrp="1"/>
          </p:cNvSpPr>
          <p:nvPr>
            <p:ph type="pic" idx="4"/>
          </p:nvPr>
        </p:nvSpPr>
        <p:spPr>
          <a:xfrm>
            <a:off x="12019176" y="2763530"/>
            <a:ext cx="6175800" cy="2643900"/>
          </a:xfrm>
          <a:prstGeom prst="rect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184250" tIns="92100" rIns="184250" bIns="92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15433833" y="10694131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ctr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1661218" y="2873869"/>
            <a:ext cx="5133600" cy="5379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184250" tIns="92100" rIns="184250" bIns="92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>
            <a:spLocks noGrp="1"/>
          </p:cNvSpPr>
          <p:nvPr>
            <p:ph type="pic" idx="3"/>
          </p:nvPr>
        </p:nvSpPr>
        <p:spPr>
          <a:xfrm>
            <a:off x="7518968" y="2873869"/>
            <a:ext cx="5133600" cy="5379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184250" tIns="92100" rIns="184250" bIns="92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>
            <a:spLocks noGrp="1"/>
          </p:cNvSpPr>
          <p:nvPr>
            <p:ph type="pic" idx="4"/>
          </p:nvPr>
        </p:nvSpPr>
        <p:spPr>
          <a:xfrm>
            <a:off x="13376719" y="2873869"/>
            <a:ext cx="5133600" cy="5379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184250" tIns="92100" rIns="184250" bIns="92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1382157" y="518746"/>
            <a:ext cx="17339700" cy="12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Raleway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1382157" y="1749885"/>
            <a:ext cx="17339700" cy="8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EFEFE"/>
              </a:buClr>
              <a:buSzPts val="2100"/>
              <a:buNone/>
              <a:defRPr sz="2100">
                <a:solidFill>
                  <a:srgbClr val="FEFEFE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dt" idx="10"/>
          </p:nvPr>
        </p:nvSpPr>
        <p:spPr>
          <a:xfrm>
            <a:off x="713832" y="10697225"/>
            <a:ext cx="49404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ctr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15433833" y="10694131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ctr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1382157" y="1749885"/>
            <a:ext cx="17339700" cy="8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EFEFE"/>
              </a:buClr>
              <a:buSzPts val="2100"/>
              <a:buNone/>
              <a:defRPr sz="2100">
                <a:solidFill>
                  <a:srgbClr val="FEFEFE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1382157" y="518746"/>
            <a:ext cx="17339700" cy="12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Raleway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dt" idx="10"/>
          </p:nvPr>
        </p:nvSpPr>
        <p:spPr>
          <a:xfrm>
            <a:off x="713832" y="10697225"/>
            <a:ext cx="49404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ctr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530350" y="2762802"/>
            <a:ext cx="17043400" cy="115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557459" y="2342682"/>
            <a:ext cx="14989180" cy="640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530350" y="2762802"/>
            <a:ext cx="17043400" cy="115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1507807" y="3505898"/>
            <a:ext cx="17088487" cy="237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>
  <p:cSld name="OBJECT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382157" y="602118"/>
            <a:ext cx="173397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75375" rIns="75375" bIns="7537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1382157" y="3010591"/>
            <a:ext cx="17339700" cy="7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75375" rIns="75375" bIns="7537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 1">
  <p:cSld name="OBJECT_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1382157" y="602118"/>
            <a:ext cx="173397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75375" rIns="75375" bIns="7537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1382157" y="3010591"/>
            <a:ext cx="17339700" cy="7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75375" rIns="75375" bIns="7537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 2">
  <p:cSld name="OBJECT_3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1382157" y="602118"/>
            <a:ext cx="173397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75375" rIns="75375" bIns="7537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1382157" y="3010591"/>
            <a:ext cx="17339700" cy="7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75375" rIns="75375" bIns="7537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20104101" cy="11308556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30350" y="2762802"/>
            <a:ext cx="17043400" cy="115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557459" y="2342682"/>
            <a:ext cx="14989180" cy="640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 b="0" u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105510" cy="113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355066" y="7959508"/>
            <a:ext cx="5174100" cy="10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5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Andres Novoa</a:t>
            </a:r>
            <a:endParaRPr sz="32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5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Co-founder</a:t>
            </a:r>
            <a:endParaRPr sz="32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180700" y="2986600"/>
            <a:ext cx="12652200" cy="4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6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SOFTWARE PARA OPTIMIZACIÓN DE ENTREGAS EN ULTIMA MILLA</a:t>
            </a:r>
            <a:endParaRPr sz="6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" name="Google Shape;81;p16" descr="Uberall_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074" y="9341567"/>
            <a:ext cx="1489485" cy="248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/>
          <p:nvPr/>
        </p:nvSpPr>
        <p:spPr>
          <a:xfrm>
            <a:off x="3020253" y="3320406"/>
            <a:ext cx="14849100" cy="6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>
                <a:solidFill>
                  <a:srgbClr val="434343"/>
                </a:solidFill>
              </a:rPr>
              <a:t>Multiplicidad de perfiles, lenguajes y usos horarios</a:t>
            </a: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>
                <a:solidFill>
                  <a:srgbClr val="434343"/>
                </a:solidFill>
              </a:rPr>
              <a:t> </a:t>
            </a: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>
                <a:solidFill>
                  <a:srgbClr val="434343"/>
                </a:solidFill>
              </a:rPr>
              <a:t>Seguimiento y notificaciones de eventos inapp y por mail</a:t>
            </a: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>
                <a:solidFill>
                  <a:srgbClr val="434343"/>
                </a:solidFill>
              </a:rPr>
              <a:t>Reportes de gestión online, accesibles vía browser</a:t>
            </a: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>
                <a:solidFill>
                  <a:srgbClr val="434343"/>
                </a:solidFill>
              </a:rPr>
              <a:t>Trazabilidad de recursos en tiempo real </a:t>
            </a: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>
                <a:solidFill>
                  <a:srgbClr val="434343"/>
                </a:solidFill>
              </a:rPr>
              <a:t>Reportes de trazabilidad con ubicación para el cierre/cancelación de órdenes</a:t>
            </a:r>
            <a:endParaRPr sz="2600" b="1">
              <a:solidFill>
                <a:srgbClr val="434343"/>
              </a:solidFill>
            </a:endParaRPr>
          </a:p>
        </p:txBody>
      </p:sp>
      <p:sp>
        <p:nvSpPr>
          <p:cNvPr id="223" name="Google Shape;223;p25"/>
          <p:cNvSpPr/>
          <p:nvPr/>
        </p:nvSpPr>
        <p:spPr>
          <a:xfrm>
            <a:off x="2333864" y="8379877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5"/>
          <p:cNvSpPr/>
          <p:nvPr/>
        </p:nvSpPr>
        <p:spPr>
          <a:xfrm>
            <a:off x="2333864" y="4722990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5"/>
          <p:cNvSpPr/>
          <p:nvPr/>
        </p:nvSpPr>
        <p:spPr>
          <a:xfrm>
            <a:off x="2333864" y="5900595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5"/>
          <p:cNvSpPr/>
          <p:nvPr/>
        </p:nvSpPr>
        <p:spPr>
          <a:xfrm>
            <a:off x="3020249" y="2088300"/>
            <a:ext cx="151866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900"/>
              <a:buFont typeface="Arial"/>
              <a:buNone/>
            </a:pPr>
            <a:r>
              <a:rPr lang="es-AR" sz="4900" b="1">
                <a:solidFill>
                  <a:srgbClr val="434343"/>
                </a:solidFill>
              </a:rPr>
              <a:t>APLICACIÓN WEB PARA GESTIÓN Y REPORTES 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900"/>
              <a:buFont typeface="Arial"/>
              <a:buNone/>
            </a:pPr>
            <a:endParaRPr sz="49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5"/>
          <p:cNvSpPr/>
          <p:nvPr/>
        </p:nvSpPr>
        <p:spPr>
          <a:xfrm>
            <a:off x="2333864" y="7078188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25" descr="Uberall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474" y="722542"/>
            <a:ext cx="1489485" cy="24868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5"/>
          <p:cNvSpPr/>
          <p:nvPr/>
        </p:nvSpPr>
        <p:spPr>
          <a:xfrm>
            <a:off x="2333864" y="3545402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/>
          <p:nvPr/>
        </p:nvSpPr>
        <p:spPr>
          <a:xfrm>
            <a:off x="2859575" y="499376"/>
            <a:ext cx="15615000" cy="11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500"/>
              <a:buFont typeface="Arial"/>
              <a:buNone/>
            </a:pPr>
            <a:r>
              <a:rPr lang="es-AR" sz="4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VISTA</a:t>
            </a:r>
            <a:r>
              <a:rPr lang="es-AR" sz="45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AR" sz="4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s-AR" sz="4500">
                <a:solidFill>
                  <a:srgbClr val="434343"/>
                </a:solidFill>
              </a:rPr>
              <a:t>ENTREGAS </a:t>
            </a:r>
            <a:r>
              <a:rPr lang="es-AR" sz="4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s-AR" sz="45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TIEMPO REAL - </a:t>
            </a:r>
            <a:r>
              <a:rPr lang="es-AR" sz="4500" b="1">
                <a:solidFill>
                  <a:srgbClr val="434343"/>
                </a:solidFill>
              </a:rPr>
              <a:t>WEB</a:t>
            </a:r>
            <a:endParaRPr sz="45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6"/>
          <p:cNvSpPr/>
          <p:nvPr/>
        </p:nvSpPr>
        <p:spPr>
          <a:xfrm>
            <a:off x="12577636" y="2667645"/>
            <a:ext cx="7274400" cy="1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3000"/>
              <a:buFont typeface="Arial"/>
              <a:buNone/>
            </a:pPr>
            <a:r>
              <a:rPr lang="es-AR" sz="30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Órdenes de </a:t>
            </a:r>
            <a:r>
              <a:rPr lang="es-AR" sz="3000" b="1">
                <a:solidFill>
                  <a:srgbClr val="434343"/>
                </a:solidFill>
              </a:rPr>
              <a:t>entrega</a:t>
            </a:r>
            <a:endParaRPr sz="30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500"/>
              <a:buFont typeface="Arial"/>
              <a:buNone/>
            </a:pP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Visualización todas las </a:t>
            </a:r>
            <a:r>
              <a:rPr lang="es-AR" sz="2500">
                <a:solidFill>
                  <a:srgbClr val="434343"/>
                </a:solidFill>
              </a:rPr>
              <a:t>entregas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generadas y en ejecución junto a la información operativa tal como estado</a:t>
            </a:r>
            <a:r>
              <a:rPr lang="es-AR" sz="2500">
                <a:solidFill>
                  <a:srgbClr val="434343"/>
                </a:solidFill>
              </a:rPr>
              <a:t> y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colaborador</a:t>
            </a:r>
            <a:r>
              <a:rPr lang="es-AR" sz="2500">
                <a:solidFill>
                  <a:srgbClr val="434343"/>
                </a:solidFill>
              </a:rPr>
              <a:t>.</a:t>
            </a:r>
            <a:endParaRPr sz="25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6"/>
          <p:cNvSpPr/>
          <p:nvPr/>
        </p:nvSpPr>
        <p:spPr>
          <a:xfrm rot="-5395075">
            <a:off x="13560980" y="2394936"/>
            <a:ext cx="209400" cy="1155001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2D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6"/>
          <p:cNvSpPr/>
          <p:nvPr/>
        </p:nvSpPr>
        <p:spPr>
          <a:xfrm>
            <a:off x="5913907" y="8523458"/>
            <a:ext cx="5160000" cy="1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3000"/>
              <a:buFont typeface="Arial"/>
              <a:buNone/>
            </a:pPr>
            <a:r>
              <a:rPr lang="es-AR" sz="3000" b="1">
                <a:solidFill>
                  <a:srgbClr val="434343"/>
                </a:solidFill>
              </a:rPr>
              <a:t>Vista en mapas</a:t>
            </a:r>
            <a:endParaRPr sz="30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500"/>
              <a:buFont typeface="Arial"/>
              <a:buNone/>
            </a:pP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Visualización en mapa de </a:t>
            </a:r>
            <a:r>
              <a:rPr lang="es-AR" sz="2500">
                <a:solidFill>
                  <a:srgbClr val="434343"/>
                </a:solidFill>
              </a:rPr>
              <a:t>entregas y colaboradores.</a:t>
            </a:r>
            <a:endParaRPr sz="25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6"/>
          <p:cNvSpPr/>
          <p:nvPr/>
        </p:nvSpPr>
        <p:spPr>
          <a:xfrm rot="-5395075">
            <a:off x="11927521" y="8866398"/>
            <a:ext cx="209400" cy="1155001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2D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750" y="1668100"/>
            <a:ext cx="12166875" cy="64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90558" y="4316605"/>
            <a:ext cx="6576687" cy="552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6" descr="Uberall_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474" y="722542"/>
            <a:ext cx="1489485" cy="248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/>
          <p:nvPr/>
        </p:nvSpPr>
        <p:spPr>
          <a:xfrm>
            <a:off x="6299057" y="475810"/>
            <a:ext cx="15615000" cy="23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500"/>
              <a:buFont typeface="Arial"/>
              <a:buNone/>
            </a:pPr>
            <a:r>
              <a:rPr lang="es-AR" sz="4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s-AR" sz="4500">
                <a:solidFill>
                  <a:srgbClr val="434343"/>
                </a:solidFill>
              </a:rPr>
              <a:t>ENTREGA</a:t>
            </a:r>
            <a:r>
              <a:rPr lang="es-AR" sz="4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EN LA WEB</a:t>
            </a:r>
            <a:endParaRPr sz="45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10982701" y="2311525"/>
            <a:ext cx="8247300" cy="1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3000"/>
              <a:buFont typeface="Arial"/>
              <a:buNone/>
            </a:pPr>
            <a:r>
              <a:rPr lang="es-AR" sz="30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Avance de la </a:t>
            </a:r>
            <a:r>
              <a:rPr lang="es-AR" sz="3000" b="1">
                <a:solidFill>
                  <a:srgbClr val="434343"/>
                </a:solidFill>
              </a:rPr>
              <a:t>entrega</a:t>
            </a:r>
            <a:endParaRPr sz="30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500"/>
              <a:buFont typeface="Arial"/>
              <a:buNone/>
            </a:pP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Los </a:t>
            </a:r>
            <a:r>
              <a:rPr lang="es-AR" sz="2500">
                <a:solidFill>
                  <a:srgbClr val="434343"/>
                </a:solidFill>
              </a:rPr>
              <a:t>logistas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pueden visualizar </a:t>
            </a:r>
            <a:r>
              <a:rPr lang="es-AR" sz="2500">
                <a:solidFill>
                  <a:srgbClr val="434343"/>
                </a:solidFill>
              </a:rPr>
              <a:t>cada entrega 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desde la página web. El log de eventos, de cambios de estados así como fotos, firmas</a:t>
            </a:r>
            <a:r>
              <a:rPr lang="es-AR" sz="2500">
                <a:solidFill>
                  <a:srgbClr val="434343"/>
                </a:solidFill>
              </a:rPr>
              <a:t>,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formularios</a:t>
            </a:r>
            <a:r>
              <a:rPr lang="es-AR" sz="2500">
                <a:solidFill>
                  <a:srgbClr val="434343"/>
                </a:solidFill>
              </a:rPr>
              <a:t> y piezas escaneadas.</a:t>
            </a:r>
            <a:endParaRPr sz="25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 rot="-5395075">
            <a:off x="11852771" y="2047536"/>
            <a:ext cx="209400" cy="1155001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2D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5872716" y="7662080"/>
            <a:ext cx="5701800" cy="1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3000"/>
              <a:buFont typeface="Arial"/>
              <a:buNone/>
            </a:pPr>
            <a:r>
              <a:rPr lang="es-AR" sz="30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Geolocalización de </a:t>
            </a:r>
            <a:r>
              <a:rPr lang="es-AR" sz="3000" b="1">
                <a:solidFill>
                  <a:srgbClr val="434343"/>
                </a:solidFill>
              </a:rPr>
              <a:t>e</a:t>
            </a:r>
            <a:r>
              <a:rPr lang="es-AR" sz="30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stados</a:t>
            </a:r>
            <a:endParaRPr sz="30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500"/>
              <a:buFont typeface="Arial"/>
              <a:buNone/>
            </a:pP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La herramienta permite geoposicionar todos los estados que actualiza el </a:t>
            </a:r>
            <a:r>
              <a:rPr lang="es-AR" sz="2500">
                <a:solidFill>
                  <a:srgbClr val="434343"/>
                </a:solidFill>
              </a:rPr>
              <a:t>colaborador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durante el ciclo de vida de la </a:t>
            </a:r>
            <a:r>
              <a:rPr lang="es-AR" sz="2500">
                <a:solidFill>
                  <a:srgbClr val="434343"/>
                </a:solidFill>
              </a:rPr>
              <a:t>entrega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para un </a:t>
            </a:r>
            <a:r>
              <a:rPr lang="es-AR" sz="2500">
                <a:solidFill>
                  <a:srgbClr val="434343"/>
                </a:solidFill>
              </a:rPr>
              <a:t>mejor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control. </a:t>
            </a:r>
            <a:endParaRPr sz="25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/>
          <p:nvPr/>
        </p:nvSpPr>
        <p:spPr>
          <a:xfrm rot="-5395075">
            <a:off x="12178822" y="8076730"/>
            <a:ext cx="209400" cy="1155001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2D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92514" y="4376118"/>
            <a:ext cx="6749495" cy="545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925" y="6834325"/>
            <a:ext cx="4636626" cy="31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7"/>
          <p:cNvPicPr preferRelativeResize="0"/>
          <p:nvPr/>
        </p:nvPicPr>
        <p:blipFill rotWithShape="1">
          <a:blip r:embed="rId5">
            <a:alphaModFix/>
          </a:blip>
          <a:srcRect t="3883"/>
          <a:stretch/>
        </p:blipFill>
        <p:spPr>
          <a:xfrm>
            <a:off x="2048233" y="1257003"/>
            <a:ext cx="8448809" cy="557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 descr="Uberall_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474" y="722542"/>
            <a:ext cx="1489485" cy="248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8"/>
          <p:cNvSpPr/>
          <p:nvPr/>
        </p:nvSpPr>
        <p:spPr>
          <a:xfrm>
            <a:off x="7307232" y="1119210"/>
            <a:ext cx="17467200" cy="23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500"/>
              <a:buFont typeface="Arial"/>
              <a:buNone/>
            </a:pPr>
            <a:r>
              <a:rPr lang="es-AR" sz="4500">
                <a:solidFill>
                  <a:srgbClr val="434343"/>
                </a:solidFill>
              </a:rPr>
              <a:t>REPORTES</a:t>
            </a:r>
            <a:endParaRPr sz="4500" i="0" u="none" strike="noStrike" cap="none">
              <a:solidFill>
                <a:srgbClr val="434343"/>
              </a:solidFill>
            </a:endParaRPr>
          </a:p>
        </p:txBody>
      </p:sp>
      <p:pic>
        <p:nvPicPr>
          <p:cNvPr id="260" name="Google Shape;2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6164" y="4680467"/>
            <a:ext cx="10267877" cy="520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180" y="2299819"/>
            <a:ext cx="7338421" cy="340891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8"/>
          <p:cNvSpPr/>
          <p:nvPr/>
        </p:nvSpPr>
        <p:spPr>
          <a:xfrm>
            <a:off x="1277118" y="6814407"/>
            <a:ext cx="5968200" cy="3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3000"/>
              <a:buFont typeface="Arial"/>
              <a:buNone/>
            </a:pPr>
            <a:r>
              <a:rPr lang="es-AR" sz="3000" b="1">
                <a:solidFill>
                  <a:srgbClr val="434343"/>
                </a:solidFill>
              </a:rPr>
              <a:t>Trazabilidad histórica </a:t>
            </a:r>
            <a:endParaRPr sz="30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s-AR" sz="2500">
                <a:solidFill>
                  <a:srgbClr val="434343"/>
                </a:solidFill>
              </a:rPr>
              <a:t>Se puede visualizar el recorrido histórico de cada colaborador, gracias al uso del GPS de su teléfono.</a:t>
            </a:r>
            <a:endParaRPr sz="2500">
              <a:solidFill>
                <a:srgbClr val="434343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s-AR" sz="2500">
                <a:solidFill>
                  <a:srgbClr val="434343"/>
                </a:solidFill>
              </a:rPr>
              <a:t>Cuanto menor tiempo entre capturas de ubicación GPS, mayor precisión, pero más consumo de batería.</a:t>
            </a:r>
            <a:endParaRPr sz="2500">
              <a:solidFill>
                <a:srgbClr val="434343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s-AR" sz="2500" b="1">
                <a:solidFill>
                  <a:srgbClr val="434343"/>
                </a:solidFill>
              </a:rPr>
              <a:t>Es configurable.</a:t>
            </a:r>
            <a:endParaRPr sz="2500" b="1">
              <a:solidFill>
                <a:srgbClr val="434343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500"/>
              <a:buFont typeface="Arial"/>
              <a:buNone/>
            </a:pPr>
            <a:endParaRPr sz="2500">
              <a:solidFill>
                <a:srgbClr val="434343"/>
              </a:solidFill>
            </a:endParaRPr>
          </a:p>
        </p:txBody>
      </p:sp>
      <p:sp>
        <p:nvSpPr>
          <p:cNvPr id="263" name="Google Shape;263;p28"/>
          <p:cNvSpPr/>
          <p:nvPr/>
        </p:nvSpPr>
        <p:spPr>
          <a:xfrm rot="-5395219">
            <a:off x="7620414" y="7809480"/>
            <a:ext cx="215700" cy="841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2D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8"/>
          <p:cNvSpPr/>
          <p:nvPr/>
        </p:nvSpPr>
        <p:spPr>
          <a:xfrm rot="-5395075">
            <a:off x="9100382" y="2583426"/>
            <a:ext cx="209400" cy="1155001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2D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8"/>
          <p:cNvSpPr/>
          <p:nvPr/>
        </p:nvSpPr>
        <p:spPr>
          <a:xfrm>
            <a:off x="10198313" y="2165008"/>
            <a:ext cx="8520000" cy="1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3000"/>
              <a:buFont typeface="Arial"/>
              <a:buNone/>
            </a:pPr>
            <a:r>
              <a:rPr lang="es-AR" sz="3000" b="1">
                <a:solidFill>
                  <a:srgbClr val="434343"/>
                </a:solidFill>
              </a:rPr>
              <a:t>Métricas en tiempo real</a:t>
            </a:r>
            <a:endParaRPr sz="3000" b="1">
              <a:solidFill>
                <a:srgbClr val="434343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s-AR" sz="2500">
                <a:solidFill>
                  <a:srgbClr val="434343"/>
                </a:solidFill>
              </a:rPr>
              <a:t>Se puede exportar toda la información procesada en la aplicación, o bien consumirla a través de nuestras APIs para reportes en Business Intelligence.</a:t>
            </a:r>
            <a:endParaRPr sz="2500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s-AR" sz="2500" b="1">
                <a:solidFill>
                  <a:srgbClr val="434343"/>
                </a:solidFill>
              </a:rPr>
              <a:t>Se obtuvo una efectividad del 87,7% en las entregas.</a:t>
            </a:r>
            <a:endParaRPr sz="2500" b="1">
              <a:solidFill>
                <a:srgbClr val="434343"/>
              </a:solidFill>
            </a:endParaRPr>
          </a:p>
        </p:txBody>
      </p:sp>
      <p:pic>
        <p:nvPicPr>
          <p:cNvPr id="266" name="Google Shape;266;p28" descr="Uberall_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474" y="722542"/>
            <a:ext cx="1489485" cy="248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"/>
          <p:cNvSpPr/>
          <p:nvPr/>
        </p:nvSpPr>
        <p:spPr>
          <a:xfrm>
            <a:off x="3020253" y="3320406"/>
            <a:ext cx="14849100" cy="6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>
                <a:solidFill>
                  <a:srgbClr val="434343"/>
                </a:solidFill>
              </a:rPr>
              <a:t>Lectura de código QR y código de barra para paqueteria.</a:t>
            </a: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>
                <a:solidFill>
                  <a:srgbClr val="434343"/>
                </a:solidFill>
              </a:rPr>
              <a:t>Mapas integrados con navegación.</a:t>
            </a: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>
                <a:solidFill>
                  <a:srgbClr val="434343"/>
                </a:solidFill>
              </a:rPr>
              <a:t>Formularios a medida</a:t>
            </a: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>
                <a:solidFill>
                  <a:srgbClr val="434343"/>
                </a:solidFill>
              </a:rPr>
              <a:t>Firma de conformidad de cliente.</a:t>
            </a: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>
                <a:solidFill>
                  <a:srgbClr val="434343"/>
                </a:solidFill>
              </a:rPr>
              <a:t>Posibilidad de adjuntar fotos en la entrega.</a:t>
            </a:r>
            <a:endParaRPr sz="2600" b="1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>
              <a:solidFill>
                <a:srgbClr val="434343"/>
              </a:solidFill>
            </a:endParaRPr>
          </a:p>
        </p:txBody>
      </p:sp>
      <p:sp>
        <p:nvSpPr>
          <p:cNvPr id="273" name="Google Shape;273;p29"/>
          <p:cNvSpPr/>
          <p:nvPr/>
        </p:nvSpPr>
        <p:spPr>
          <a:xfrm>
            <a:off x="2333864" y="8379877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9"/>
          <p:cNvSpPr/>
          <p:nvPr/>
        </p:nvSpPr>
        <p:spPr>
          <a:xfrm>
            <a:off x="2333864" y="4722990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2333864" y="5900595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9"/>
          <p:cNvSpPr/>
          <p:nvPr/>
        </p:nvSpPr>
        <p:spPr>
          <a:xfrm>
            <a:off x="3020253" y="2088298"/>
            <a:ext cx="126483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900"/>
              <a:buFont typeface="Arial"/>
              <a:buNone/>
            </a:pPr>
            <a:r>
              <a:rPr lang="es-AR" sz="4900" b="1">
                <a:solidFill>
                  <a:srgbClr val="434343"/>
                </a:solidFill>
              </a:rPr>
              <a:t>APLICACIÓN MÓVIL PARA CHOFERES 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900"/>
              <a:buFont typeface="Arial"/>
              <a:buNone/>
            </a:pPr>
            <a:endParaRPr sz="49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9"/>
          <p:cNvSpPr/>
          <p:nvPr/>
        </p:nvSpPr>
        <p:spPr>
          <a:xfrm>
            <a:off x="2333864" y="7078188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29" descr="Uberall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474" y="722542"/>
            <a:ext cx="1489485" cy="24868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9"/>
          <p:cNvSpPr/>
          <p:nvPr/>
        </p:nvSpPr>
        <p:spPr>
          <a:xfrm>
            <a:off x="2333864" y="3545402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/>
          <p:nvPr/>
        </p:nvSpPr>
        <p:spPr>
          <a:xfrm>
            <a:off x="5284450" y="323975"/>
            <a:ext cx="9535200" cy="8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500"/>
              <a:buFont typeface="Arial"/>
              <a:buNone/>
            </a:pPr>
            <a:r>
              <a:rPr lang="es-AR" sz="4500">
                <a:solidFill>
                  <a:srgbClr val="434343"/>
                </a:solidFill>
              </a:rPr>
              <a:t>APP</a:t>
            </a:r>
            <a:r>
              <a:rPr lang="es-AR" sz="4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s-AR" sz="4500" b="1">
                <a:solidFill>
                  <a:srgbClr val="434343"/>
                </a:solidFill>
              </a:rPr>
              <a:t>CHOFER - MOBILE</a:t>
            </a:r>
            <a:endParaRPr sz="45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0"/>
          <p:cNvSpPr/>
          <p:nvPr/>
        </p:nvSpPr>
        <p:spPr>
          <a:xfrm>
            <a:off x="997585" y="7960961"/>
            <a:ext cx="17290200" cy="1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500"/>
              <a:buFont typeface="Arial"/>
              <a:buNone/>
            </a:pPr>
            <a:endParaRPr sz="2500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500"/>
              <a:buFont typeface="Arial"/>
              <a:buNone/>
            </a:pP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s-AR" sz="2500">
                <a:solidFill>
                  <a:srgbClr val="434343"/>
                </a:solidFill>
              </a:rPr>
              <a:t>chofer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AR" sz="2500">
                <a:solidFill>
                  <a:srgbClr val="434343"/>
                </a:solidFill>
              </a:rPr>
              <a:t>visualiza su agenda ordenada por el optimizador, donde se encuentran los 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datos de</a:t>
            </a:r>
            <a:r>
              <a:rPr lang="es-AR" sz="2500">
                <a:solidFill>
                  <a:srgbClr val="434343"/>
                </a:solidFill>
              </a:rPr>
              <a:t> 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cliente</a:t>
            </a:r>
            <a:r>
              <a:rPr lang="es-AR" sz="2500">
                <a:solidFill>
                  <a:srgbClr val="434343"/>
                </a:solidFill>
              </a:rPr>
              <a:t>s 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con su </a:t>
            </a:r>
            <a:r>
              <a:rPr lang="es-AR" sz="2500">
                <a:solidFill>
                  <a:srgbClr val="434343"/>
                </a:solidFill>
              </a:rPr>
              <a:t>ubicación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AR" sz="2500">
                <a:solidFill>
                  <a:srgbClr val="434343"/>
                </a:solidFill>
              </a:rPr>
              <a:t>geográfica en un mapa navegable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. Es posible indicar estados En Camino, Demorado y En Sitio,</a:t>
            </a:r>
            <a:r>
              <a:rPr lang="es-AR" sz="2500">
                <a:solidFill>
                  <a:srgbClr val="434343"/>
                </a:solidFill>
              </a:rPr>
              <a:t> 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escanear </a:t>
            </a:r>
            <a:r>
              <a:rPr lang="es-AR" sz="2500">
                <a:solidFill>
                  <a:srgbClr val="434343"/>
                </a:solidFill>
              </a:rPr>
              <a:t>códigos de la pieza </a:t>
            </a:r>
            <a:r>
              <a:rPr lang="es-AR" sz="2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 eliminar/agregar manualmente, adjuntar </a:t>
            </a:r>
            <a:r>
              <a:rPr lang="es-AR" sz="2500">
                <a:solidFill>
                  <a:srgbClr val="434343"/>
                </a:solidFill>
              </a:rPr>
              <a:t>fotos, capturar firma, diseñar y completar formularios, adjuntar archivos como PDF o Excel, colocar un código de cierre, y enviar la información a un correo electrónico.</a:t>
            </a:r>
            <a:endParaRPr sz="25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30" descr="screen-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8810" y="852035"/>
            <a:ext cx="7341596" cy="76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 descr="screen-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0276" y="852035"/>
            <a:ext cx="7341595" cy="76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 descr="screen-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8996" y="852035"/>
            <a:ext cx="7341595" cy="76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 descr="screen-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19819" y="832397"/>
            <a:ext cx="7341595" cy="76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8430" y="2168144"/>
            <a:ext cx="2867127" cy="52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6226" y="2168157"/>
            <a:ext cx="2867127" cy="52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87523" y="2168144"/>
            <a:ext cx="2867103" cy="52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57070" y="2168144"/>
            <a:ext cx="2867103" cy="52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 descr="Uberall_log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1749" y="323967"/>
            <a:ext cx="1489485" cy="248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>
            <a:off x="3020254" y="3990876"/>
            <a:ext cx="14829000" cy="5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/>
              <a:t>Equipo dedicado a integraciones con third party softwares</a:t>
            </a:r>
            <a:r>
              <a:rPr lang="es-AR" sz="2600" i="0" u="none" strike="noStrike" cap="none">
                <a:solidFill>
                  <a:srgbClr val="000000"/>
                </a:solidFill>
              </a:rPr>
              <a:t>.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/>
              <a:t>P</a:t>
            </a:r>
            <a:r>
              <a:rPr lang="es-AR" sz="2600" i="0" u="none" strike="noStrike" cap="none">
                <a:solidFill>
                  <a:srgbClr val="000000"/>
                </a:solidFill>
              </a:rPr>
              <a:t>roducto escalable y de fácil uso.</a:t>
            </a:r>
            <a:endParaRPr sz="26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i="0" u="none" strike="noStrike" cap="none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>
                <a:solidFill>
                  <a:schemeClr val="dk1"/>
                </a:solidFill>
              </a:rPr>
              <a:t>Rápida implementación y puesta en marcha del proyecto.</a:t>
            </a:r>
            <a:endParaRPr sz="26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i="0" u="none" strike="noStrike" cap="none">
                <a:solidFill>
                  <a:srgbClr val="000000"/>
                </a:solidFill>
              </a:rPr>
              <a:t>Expertise en transformación digital de industria.</a:t>
            </a:r>
            <a:endParaRPr sz="26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i="0" u="none" strike="noStrike" cap="none">
                <a:solidFill>
                  <a:srgbClr val="000000"/>
                </a:solidFill>
              </a:rPr>
              <a:t>Contamos con un equipo técnico proactivo, sólido e innovador, orientado al cliente.</a:t>
            </a:r>
            <a:endParaRPr sz="26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>
            <a:off x="2333864" y="4581341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1"/>
          <p:cNvSpPr/>
          <p:nvPr/>
        </p:nvSpPr>
        <p:spPr>
          <a:xfrm>
            <a:off x="2333864" y="5418491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1"/>
          <p:cNvSpPr/>
          <p:nvPr/>
        </p:nvSpPr>
        <p:spPr>
          <a:xfrm>
            <a:off x="2333878" y="1447698"/>
            <a:ext cx="156978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200"/>
              <a:buFont typeface="Arial"/>
              <a:buNone/>
            </a:pPr>
            <a:r>
              <a:rPr lang="es-AR" sz="5600" b="1"/>
              <a:t>Nuestro diferencial</a:t>
            </a:r>
            <a:endParaRPr sz="56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04" name="Google Shape;304;p31"/>
          <p:cNvSpPr/>
          <p:nvPr/>
        </p:nvSpPr>
        <p:spPr>
          <a:xfrm>
            <a:off x="2333864" y="6240329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31" descr="Uberall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474" y="722542"/>
            <a:ext cx="1489485" cy="24868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1"/>
          <p:cNvSpPr/>
          <p:nvPr/>
        </p:nvSpPr>
        <p:spPr>
          <a:xfrm>
            <a:off x="2333864" y="6994959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1"/>
          <p:cNvSpPr/>
          <p:nvPr/>
        </p:nvSpPr>
        <p:spPr>
          <a:xfrm>
            <a:off x="2333864" y="7749606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"/>
          <p:cNvSpPr/>
          <p:nvPr/>
        </p:nvSpPr>
        <p:spPr>
          <a:xfrm>
            <a:off x="0" y="0"/>
            <a:ext cx="20104200" cy="11309400"/>
          </a:xfrm>
          <a:prstGeom prst="rect">
            <a:avLst/>
          </a:prstGeom>
          <a:solidFill>
            <a:srgbClr val="2D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2"/>
          <p:cNvSpPr/>
          <p:nvPr/>
        </p:nvSpPr>
        <p:spPr>
          <a:xfrm>
            <a:off x="0" y="4110728"/>
            <a:ext cx="20104200" cy="30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000"/>
              <a:buFont typeface="Arial"/>
              <a:buNone/>
            </a:pPr>
            <a:r>
              <a:rPr lang="es-AR" sz="7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CASO DE ÉXITO</a:t>
            </a:r>
            <a:endParaRPr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"/>
          <p:cNvSpPr/>
          <p:nvPr/>
        </p:nvSpPr>
        <p:spPr>
          <a:xfrm>
            <a:off x="1385825" y="4124875"/>
            <a:ext cx="7747500" cy="5689800"/>
          </a:xfrm>
          <a:prstGeom prst="rect">
            <a:avLst/>
          </a:prstGeom>
          <a:gradFill>
            <a:gsLst>
              <a:gs pos="0">
                <a:srgbClr val="FFFFFF"/>
              </a:gs>
              <a:gs pos="89000">
                <a:srgbClr val="D9D9D9"/>
              </a:gs>
              <a:gs pos="100000">
                <a:srgbClr val="B3B3B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75375" tIns="37675" rIns="75375" bIns="37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3"/>
          <p:cNvSpPr/>
          <p:nvPr/>
        </p:nvSpPr>
        <p:spPr>
          <a:xfrm>
            <a:off x="1385827" y="2244028"/>
            <a:ext cx="7747500" cy="1745100"/>
          </a:xfrm>
          <a:prstGeom prst="rect">
            <a:avLst/>
          </a:prstGeom>
          <a:solidFill>
            <a:srgbClr val="3C026E"/>
          </a:solidFill>
          <a:ln>
            <a:noFill/>
          </a:ln>
        </p:spPr>
        <p:txBody>
          <a:bodyPr spcFirstLastPara="1" wrap="square" lIns="75375" tIns="37675" rIns="75375" bIns="37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33" descr="Uberall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474" y="722542"/>
            <a:ext cx="1489485" cy="24868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3"/>
          <p:cNvSpPr/>
          <p:nvPr/>
        </p:nvSpPr>
        <p:spPr>
          <a:xfrm>
            <a:off x="2299868" y="4982565"/>
            <a:ext cx="6132000" cy="4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OCA utiliza la aplicación para las entregas que gestiona de MercadoLibre, el sitio de</a:t>
            </a: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ecommerce 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más importante de América Latina. 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Durante el primer Hot Sale! en el que la plataforma fue implementada, la cantidad de paquetes procesados se incrementó en un </a:t>
            </a: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250%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mientras que se redujeron los reclamos en un </a:t>
            </a: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3"/>
          <p:cNvSpPr/>
          <p:nvPr/>
        </p:nvSpPr>
        <p:spPr>
          <a:xfrm rot="-8100000">
            <a:off x="9467925" y="2786728"/>
            <a:ext cx="678823" cy="678823"/>
          </a:xfrm>
          <a:prstGeom prst="rtTriangle">
            <a:avLst/>
          </a:prstGeom>
          <a:solidFill>
            <a:srgbClr val="3C026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3"/>
          <p:cNvSpPr/>
          <p:nvPr/>
        </p:nvSpPr>
        <p:spPr>
          <a:xfrm>
            <a:off x="11479746" y="3987632"/>
            <a:ext cx="7238400" cy="5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Control de las operaciones en </a:t>
            </a: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TIEMPO REAL 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medio de la </a:t>
            </a: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DIGITALIZACIÓN 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la información.</a:t>
            </a:r>
            <a:endParaRPr sz="2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MAYOR EFICIENCIA 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través de una mejor conexión entre personal de oficina, trabajadores móviles y clientes.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Generación de informes de gestión mediante </a:t>
            </a:r>
            <a:r>
              <a:rPr lang="es-AR" sz="2600" b="1"/>
              <a:t>ANÁLISIS</a:t>
            </a: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BIG DATA 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una mejor programación de las operaciones.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FIDELIZACIÓN DEL CLIENTE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gracias a la incorporación de tecnología para brindar un mejor servicio.</a:t>
            </a:r>
            <a:endParaRPr sz="2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3"/>
          <p:cNvSpPr/>
          <p:nvPr/>
        </p:nvSpPr>
        <p:spPr>
          <a:xfrm>
            <a:off x="10827325" y="4211472"/>
            <a:ext cx="338700" cy="338700"/>
          </a:xfrm>
          <a:prstGeom prst="rect">
            <a:avLst/>
          </a:prstGeom>
          <a:solidFill>
            <a:srgbClr val="3C026E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3"/>
          <p:cNvSpPr/>
          <p:nvPr/>
        </p:nvSpPr>
        <p:spPr>
          <a:xfrm>
            <a:off x="10827325" y="5777237"/>
            <a:ext cx="338700" cy="338700"/>
          </a:xfrm>
          <a:prstGeom prst="rect">
            <a:avLst/>
          </a:prstGeom>
          <a:solidFill>
            <a:srgbClr val="3C026E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3"/>
          <p:cNvSpPr/>
          <p:nvPr/>
        </p:nvSpPr>
        <p:spPr>
          <a:xfrm>
            <a:off x="10827325" y="7374020"/>
            <a:ext cx="338700" cy="338700"/>
          </a:xfrm>
          <a:prstGeom prst="rect">
            <a:avLst/>
          </a:prstGeom>
          <a:solidFill>
            <a:srgbClr val="3C026E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3"/>
          <p:cNvSpPr/>
          <p:nvPr/>
        </p:nvSpPr>
        <p:spPr>
          <a:xfrm>
            <a:off x="10827325" y="8964019"/>
            <a:ext cx="338700" cy="338700"/>
          </a:xfrm>
          <a:prstGeom prst="rect">
            <a:avLst/>
          </a:prstGeom>
          <a:solidFill>
            <a:srgbClr val="3C026E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33" descr="logo-oc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3382" y="2244028"/>
            <a:ext cx="4598525" cy="1744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3"/>
          <p:cNvSpPr/>
          <p:nvPr/>
        </p:nvSpPr>
        <p:spPr>
          <a:xfrm>
            <a:off x="11479745" y="2265028"/>
            <a:ext cx="7238400" cy="17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100"/>
              <a:buFont typeface="Arial"/>
              <a:buNone/>
            </a:pPr>
            <a:r>
              <a:rPr lang="es-AR" sz="4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CUÁLES FUERON LOS BENEFICIOS PARA OCA?</a:t>
            </a:r>
            <a:endParaRPr sz="4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4"/>
          <p:cNvSpPr/>
          <p:nvPr/>
        </p:nvSpPr>
        <p:spPr>
          <a:xfrm>
            <a:off x="0" y="0"/>
            <a:ext cx="20104200" cy="11309400"/>
          </a:xfrm>
          <a:prstGeom prst="rect">
            <a:avLst/>
          </a:prstGeom>
          <a:solidFill>
            <a:srgbClr val="2D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4"/>
          <p:cNvSpPr/>
          <p:nvPr/>
        </p:nvSpPr>
        <p:spPr>
          <a:xfrm>
            <a:off x="0" y="4110728"/>
            <a:ext cx="20104200" cy="30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000"/>
              <a:buFont typeface="Arial"/>
              <a:buNone/>
            </a:pPr>
            <a:r>
              <a:rPr lang="es-AR" sz="7900" b="1">
                <a:solidFill>
                  <a:srgbClr val="FFFFFF"/>
                </a:solidFill>
              </a:rPr>
              <a:t>LANZAMIENTOS 2021/22</a:t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3020254" y="3265901"/>
            <a:ext cx="14829000" cy="5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1">
                <a:solidFill>
                  <a:schemeClr val="dk1"/>
                </a:solidFill>
              </a:rPr>
              <a:t>Altos costos operativos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>
                <a:solidFill>
                  <a:schemeClr val="dk1"/>
                </a:solidFill>
              </a:rPr>
              <a:t>No se efectivizan las operaciones de campo: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i="1">
                <a:solidFill>
                  <a:schemeClr val="dk1"/>
                </a:solidFill>
              </a:rPr>
              <a:t>Optimize Operations </a:t>
            </a:r>
            <a:r>
              <a:rPr lang="es-AR" sz="2600">
                <a:solidFill>
                  <a:schemeClr val="dk1"/>
                </a:solidFill>
              </a:rPr>
              <a:t>    Por geo-localización, clima, tipo de carga o entrega, etc.</a:t>
            </a:r>
            <a:endParaRPr sz="26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Operaciones Analógicas u Offline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genera un volumen de insumos físicos, los cuales son propensos a pérdida y errores humanos.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Falta de Información en las Rendiciones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/>
              <a:t>Pérdida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información en la parte crítica de las operaciones (</a:t>
            </a:r>
            <a:r>
              <a:rPr lang="es-AR" sz="2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last mile view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pierde comunicación con la carga y la operación.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hay análisis de la data generada por las operaciones de campo.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Desconocimiento de</a:t>
            </a:r>
            <a:r>
              <a:rPr lang="es-AR" sz="2600" b="1"/>
              <a:t>l operatoria en tiempo real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se lo tiene en cuenta a la hora de brindarle información sobre su producto, tiempos de entrega, reprogramaciones y demoras, etc. 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2333864" y="3552641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2333864" y="5094130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8"/>
          <p:cNvSpPr/>
          <p:nvPr/>
        </p:nvSpPr>
        <p:spPr>
          <a:xfrm>
            <a:off x="2333864" y="6276582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8"/>
          <p:cNvSpPr/>
          <p:nvPr/>
        </p:nvSpPr>
        <p:spPr>
          <a:xfrm>
            <a:off x="3020253" y="1191523"/>
            <a:ext cx="126483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200"/>
              <a:buFont typeface="Arial"/>
              <a:buNone/>
            </a:pPr>
            <a:r>
              <a:rPr lang="es-AR" sz="4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QUÉ FALENCIAS ENCONTRAMOS EN LAS OPERACIONES DE LOGÍSTICA?</a:t>
            </a:r>
            <a:endParaRPr sz="4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2333864" y="8183959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76052" y="1108024"/>
            <a:ext cx="1624108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 descr="Uberall_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474" y="722542"/>
            <a:ext cx="1489485" cy="24868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/>
          <p:nvPr/>
        </p:nvSpPr>
        <p:spPr>
          <a:xfrm rot="-8096679">
            <a:off x="6064288" y="4169639"/>
            <a:ext cx="219557" cy="219557"/>
          </a:xfrm>
          <a:prstGeom prst="rtTriangle">
            <a:avLst/>
          </a:prstGeom>
          <a:solidFill>
            <a:srgbClr val="2DDA7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 txBox="1">
            <a:spLocks noGrp="1"/>
          </p:cNvSpPr>
          <p:nvPr>
            <p:ph type="sldNum" idx="12"/>
          </p:nvPr>
        </p:nvSpPr>
        <p:spPr>
          <a:xfrm>
            <a:off x="15433833" y="10694131"/>
            <a:ext cx="45234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20</a:t>
            </a:fld>
            <a:endParaRPr/>
          </a:p>
        </p:txBody>
      </p:sp>
      <p:sp>
        <p:nvSpPr>
          <p:cNvPr id="342" name="Google Shape;342;p35"/>
          <p:cNvSpPr txBox="1">
            <a:spLocks noGrp="1"/>
          </p:cNvSpPr>
          <p:nvPr>
            <p:ph type="title"/>
          </p:nvPr>
        </p:nvSpPr>
        <p:spPr>
          <a:xfrm>
            <a:off x="1382157" y="518746"/>
            <a:ext cx="17339700" cy="12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Raleway"/>
              <a:buNone/>
            </a:pPr>
            <a:r>
              <a:rPr lang="es-AR">
                <a:solidFill>
                  <a:srgbClr val="05DA7C"/>
                </a:solidFill>
              </a:rPr>
              <a:t>LANZAMIENTOS </a:t>
            </a:r>
            <a:endParaRPr b="1">
              <a:solidFill>
                <a:srgbClr val="05DA7C"/>
              </a:solidFill>
            </a:endParaRPr>
          </a:p>
        </p:txBody>
      </p:sp>
      <p:sp>
        <p:nvSpPr>
          <p:cNvPr id="343" name="Google Shape;343;p35"/>
          <p:cNvSpPr txBox="1">
            <a:spLocks noGrp="1"/>
          </p:cNvSpPr>
          <p:nvPr>
            <p:ph type="dt" idx="10"/>
          </p:nvPr>
        </p:nvSpPr>
        <p:spPr>
          <a:xfrm>
            <a:off x="713832" y="10697225"/>
            <a:ext cx="49404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Company Name</a:t>
            </a:r>
            <a:endParaRPr/>
          </a:p>
        </p:txBody>
      </p:sp>
      <p:sp>
        <p:nvSpPr>
          <p:cNvPr id="344" name="Google Shape;344;p35"/>
          <p:cNvSpPr/>
          <p:nvPr/>
        </p:nvSpPr>
        <p:spPr>
          <a:xfrm>
            <a:off x="333400" y="6795800"/>
            <a:ext cx="1205400" cy="1294200"/>
          </a:xfrm>
          <a:prstGeom prst="ellipse">
            <a:avLst/>
          </a:prstGeom>
          <a:solidFill>
            <a:srgbClr val="2DDA7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4250" tIns="92100" rIns="184250" bIns="92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45" name="Google Shape;345;p35"/>
          <p:cNvGrpSpPr/>
          <p:nvPr/>
        </p:nvGrpSpPr>
        <p:grpSpPr>
          <a:xfrm flipH="1">
            <a:off x="1538512" y="7364171"/>
            <a:ext cx="3488484" cy="162900"/>
            <a:chOff x="7570725" y="1773660"/>
            <a:chExt cx="3132900" cy="131700"/>
          </a:xfrm>
        </p:grpSpPr>
        <p:cxnSp>
          <p:nvCxnSpPr>
            <p:cNvPr id="346" name="Google Shape;346;p35"/>
            <p:cNvCxnSpPr>
              <a:stCxn id="347" idx="6"/>
            </p:cNvCxnSpPr>
            <p:nvPr/>
          </p:nvCxnSpPr>
          <p:spPr>
            <a:xfrm>
              <a:off x="7702425" y="1839510"/>
              <a:ext cx="3001200" cy="0"/>
            </a:xfrm>
            <a:prstGeom prst="straightConnector1">
              <a:avLst/>
            </a:prstGeom>
            <a:noFill/>
            <a:ln w="12700" cap="rnd" cmpd="sng">
              <a:solidFill>
                <a:schemeClr val="lt1">
                  <a:alpha val="498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347" name="Google Shape;347;p35"/>
            <p:cNvSpPr/>
            <p:nvPr/>
          </p:nvSpPr>
          <p:spPr>
            <a:xfrm>
              <a:off x="7570725" y="1773660"/>
              <a:ext cx="131700" cy="131700"/>
            </a:xfrm>
            <a:prstGeom prst="ellipse">
              <a:avLst/>
            </a:prstGeom>
            <a:solidFill>
              <a:srgbClr val="05DA7C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4250" tIns="92100" rIns="184250" bIns="92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48" name="Google Shape;348;p35"/>
          <p:cNvSpPr/>
          <p:nvPr/>
        </p:nvSpPr>
        <p:spPr>
          <a:xfrm>
            <a:off x="2357974" y="6177050"/>
            <a:ext cx="30522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1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MAYO 21</a:t>
            </a:r>
            <a:endParaRPr sz="2800">
              <a:solidFill>
                <a:srgbClr val="3C3C3C"/>
              </a:solidFill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s-AR" sz="21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UBERALL PARA PYMES </a:t>
            </a:r>
            <a:endParaRPr sz="2100">
              <a:solidFill>
                <a:srgbClr val="FEFEF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9" name="Google Shape;349;p35"/>
          <p:cNvSpPr txBox="1"/>
          <p:nvPr/>
        </p:nvSpPr>
        <p:spPr>
          <a:xfrm>
            <a:off x="1152575" y="5892000"/>
            <a:ext cx="1205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7000" b="1">
                <a:solidFill>
                  <a:srgbClr val="4D4D4D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4600">
              <a:solidFill>
                <a:srgbClr val="4D4D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0" name="Google Shape;350;p35"/>
          <p:cNvSpPr/>
          <p:nvPr/>
        </p:nvSpPr>
        <p:spPr>
          <a:xfrm>
            <a:off x="5410175" y="5501600"/>
            <a:ext cx="1205400" cy="1294200"/>
          </a:xfrm>
          <a:prstGeom prst="ellipse">
            <a:avLst/>
          </a:prstGeom>
          <a:solidFill>
            <a:srgbClr val="2DDA7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4250" tIns="92100" rIns="184250" bIns="92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1" name="Google Shape;351;p35"/>
          <p:cNvSpPr/>
          <p:nvPr/>
        </p:nvSpPr>
        <p:spPr>
          <a:xfrm>
            <a:off x="15254325" y="1933250"/>
            <a:ext cx="1205400" cy="1294200"/>
          </a:xfrm>
          <a:prstGeom prst="ellipse">
            <a:avLst/>
          </a:prstGeom>
          <a:solidFill>
            <a:srgbClr val="2DDA7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4250" tIns="92100" rIns="184250" bIns="92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2" name="Google Shape;352;p35"/>
          <p:cNvSpPr/>
          <p:nvPr/>
        </p:nvSpPr>
        <p:spPr>
          <a:xfrm>
            <a:off x="10566150" y="4154850"/>
            <a:ext cx="1205400" cy="1294200"/>
          </a:xfrm>
          <a:prstGeom prst="ellipse">
            <a:avLst/>
          </a:prstGeom>
          <a:solidFill>
            <a:srgbClr val="2DDA7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4250" tIns="92100" rIns="184250" bIns="92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3" name="Google Shape;353;p35"/>
          <p:cNvSpPr txBox="1"/>
          <p:nvPr/>
        </p:nvSpPr>
        <p:spPr>
          <a:xfrm>
            <a:off x="6487350" y="4571988"/>
            <a:ext cx="1205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7000" b="1">
                <a:solidFill>
                  <a:srgbClr val="4D4D4D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4600">
              <a:solidFill>
                <a:srgbClr val="4D4D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4" name="Google Shape;354;p35"/>
          <p:cNvSpPr/>
          <p:nvPr/>
        </p:nvSpPr>
        <p:spPr>
          <a:xfrm>
            <a:off x="7692749" y="4720500"/>
            <a:ext cx="30522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1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JUNIO 21</a:t>
            </a:r>
            <a:endParaRPr sz="2800">
              <a:solidFill>
                <a:srgbClr val="3C3C3C"/>
              </a:solidFill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s-AR" sz="21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APP PARA DEPÓSITOS</a:t>
            </a:r>
            <a:endParaRPr sz="2100">
              <a:solidFill>
                <a:srgbClr val="FEFEF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55" name="Google Shape;355;p35"/>
          <p:cNvGrpSpPr/>
          <p:nvPr/>
        </p:nvGrpSpPr>
        <p:grpSpPr>
          <a:xfrm flipH="1">
            <a:off x="11771562" y="4720496"/>
            <a:ext cx="3488484" cy="162900"/>
            <a:chOff x="7570725" y="1773660"/>
            <a:chExt cx="3132900" cy="131700"/>
          </a:xfrm>
        </p:grpSpPr>
        <p:cxnSp>
          <p:nvCxnSpPr>
            <p:cNvPr id="356" name="Google Shape;356;p35"/>
            <p:cNvCxnSpPr>
              <a:stCxn id="357" idx="6"/>
            </p:cNvCxnSpPr>
            <p:nvPr/>
          </p:nvCxnSpPr>
          <p:spPr>
            <a:xfrm>
              <a:off x="7702425" y="1839510"/>
              <a:ext cx="3001200" cy="0"/>
            </a:xfrm>
            <a:prstGeom prst="straightConnector1">
              <a:avLst/>
            </a:prstGeom>
            <a:noFill/>
            <a:ln w="12700" cap="rnd" cmpd="sng">
              <a:solidFill>
                <a:schemeClr val="lt1">
                  <a:alpha val="498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357" name="Google Shape;357;p35"/>
            <p:cNvSpPr/>
            <p:nvPr/>
          </p:nvSpPr>
          <p:spPr>
            <a:xfrm>
              <a:off x="7570725" y="1773660"/>
              <a:ext cx="131700" cy="131700"/>
            </a:xfrm>
            <a:prstGeom prst="ellipse">
              <a:avLst/>
            </a:prstGeom>
            <a:solidFill>
              <a:srgbClr val="05DA7C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4250" tIns="92100" rIns="184250" bIns="92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58" name="Google Shape;358;p35"/>
          <p:cNvSpPr txBox="1"/>
          <p:nvPr/>
        </p:nvSpPr>
        <p:spPr>
          <a:xfrm>
            <a:off x="11771550" y="3458388"/>
            <a:ext cx="1205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7000" b="1">
                <a:solidFill>
                  <a:srgbClr val="4D4D4D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4600">
              <a:solidFill>
                <a:srgbClr val="4D4D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9" name="Google Shape;359;p35"/>
          <p:cNvSpPr txBox="1"/>
          <p:nvPr/>
        </p:nvSpPr>
        <p:spPr>
          <a:xfrm>
            <a:off x="16459725" y="1131663"/>
            <a:ext cx="1205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7000" b="1">
                <a:solidFill>
                  <a:srgbClr val="4D4D4D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4600">
              <a:solidFill>
                <a:srgbClr val="4D4D4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60" name="Google Shape;360;p35"/>
          <p:cNvGrpSpPr/>
          <p:nvPr/>
        </p:nvGrpSpPr>
        <p:grpSpPr>
          <a:xfrm flipH="1">
            <a:off x="6615587" y="6067246"/>
            <a:ext cx="3488484" cy="162900"/>
            <a:chOff x="7570725" y="1773660"/>
            <a:chExt cx="3132900" cy="131700"/>
          </a:xfrm>
        </p:grpSpPr>
        <p:cxnSp>
          <p:nvCxnSpPr>
            <p:cNvPr id="361" name="Google Shape;361;p35"/>
            <p:cNvCxnSpPr>
              <a:stCxn id="362" idx="6"/>
            </p:cNvCxnSpPr>
            <p:nvPr/>
          </p:nvCxnSpPr>
          <p:spPr>
            <a:xfrm>
              <a:off x="7702425" y="1839510"/>
              <a:ext cx="3001200" cy="0"/>
            </a:xfrm>
            <a:prstGeom prst="straightConnector1">
              <a:avLst/>
            </a:prstGeom>
            <a:noFill/>
            <a:ln w="12700" cap="rnd" cmpd="sng">
              <a:solidFill>
                <a:schemeClr val="lt1">
                  <a:alpha val="498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362" name="Google Shape;362;p35"/>
            <p:cNvSpPr/>
            <p:nvPr/>
          </p:nvSpPr>
          <p:spPr>
            <a:xfrm>
              <a:off x="7570725" y="1773660"/>
              <a:ext cx="131700" cy="131700"/>
            </a:xfrm>
            <a:prstGeom prst="ellipse">
              <a:avLst/>
            </a:prstGeom>
            <a:solidFill>
              <a:srgbClr val="05DA7C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4250" tIns="92100" rIns="184250" bIns="92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63" name="Google Shape;363;p35"/>
          <p:cNvGrpSpPr/>
          <p:nvPr/>
        </p:nvGrpSpPr>
        <p:grpSpPr>
          <a:xfrm flipH="1">
            <a:off x="16615612" y="2498896"/>
            <a:ext cx="3488484" cy="162900"/>
            <a:chOff x="7570725" y="1773660"/>
            <a:chExt cx="3132900" cy="131700"/>
          </a:xfrm>
        </p:grpSpPr>
        <p:cxnSp>
          <p:nvCxnSpPr>
            <p:cNvPr id="364" name="Google Shape;364;p35"/>
            <p:cNvCxnSpPr>
              <a:stCxn id="365" idx="6"/>
            </p:cNvCxnSpPr>
            <p:nvPr/>
          </p:nvCxnSpPr>
          <p:spPr>
            <a:xfrm>
              <a:off x="7702425" y="1839510"/>
              <a:ext cx="3001200" cy="0"/>
            </a:xfrm>
            <a:prstGeom prst="straightConnector1">
              <a:avLst/>
            </a:prstGeom>
            <a:noFill/>
            <a:ln w="12700" cap="rnd" cmpd="sng">
              <a:solidFill>
                <a:schemeClr val="lt1">
                  <a:alpha val="498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365" name="Google Shape;365;p35"/>
            <p:cNvSpPr/>
            <p:nvPr/>
          </p:nvSpPr>
          <p:spPr>
            <a:xfrm>
              <a:off x="7570725" y="1773660"/>
              <a:ext cx="131700" cy="131700"/>
            </a:xfrm>
            <a:prstGeom prst="ellipse">
              <a:avLst/>
            </a:prstGeom>
            <a:solidFill>
              <a:srgbClr val="05DA7C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4250" tIns="92100" rIns="184250" bIns="92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66" name="Google Shape;366;p35"/>
          <p:cNvSpPr/>
          <p:nvPr/>
        </p:nvSpPr>
        <p:spPr>
          <a:xfrm>
            <a:off x="12848700" y="3358250"/>
            <a:ext cx="21279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1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JULIO 21</a:t>
            </a:r>
            <a:endParaRPr sz="2800">
              <a:solidFill>
                <a:srgbClr val="3C3C3C"/>
              </a:solidFill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s-AR" sz="21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API’s</a:t>
            </a:r>
            <a:endParaRPr sz="2100">
              <a:solidFill>
                <a:srgbClr val="3C3C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s-AR" sz="21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ESCALABLES</a:t>
            </a:r>
            <a:endParaRPr sz="2100">
              <a:solidFill>
                <a:srgbClr val="3C3C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7" name="Google Shape;367;p35"/>
          <p:cNvSpPr txBox="1"/>
          <p:nvPr/>
        </p:nvSpPr>
        <p:spPr>
          <a:xfrm>
            <a:off x="7256475" y="8810050"/>
            <a:ext cx="3000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7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Q2 2021</a:t>
            </a:r>
            <a:endParaRPr/>
          </a:p>
        </p:txBody>
      </p:sp>
      <p:sp>
        <p:nvSpPr>
          <p:cNvPr id="368" name="Google Shape;368;p35"/>
          <p:cNvSpPr/>
          <p:nvPr/>
        </p:nvSpPr>
        <p:spPr>
          <a:xfrm>
            <a:off x="17665125" y="1131675"/>
            <a:ext cx="22830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b="1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ENERO 22</a:t>
            </a:r>
            <a:endParaRPr sz="2800">
              <a:solidFill>
                <a:srgbClr val="3C3C3C"/>
              </a:solidFill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s-AR" sz="21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IOT</a:t>
            </a:r>
            <a:endParaRPr sz="2100">
              <a:solidFill>
                <a:srgbClr val="3C3C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s-AR" sz="2100">
                <a:solidFill>
                  <a:srgbClr val="3C3C3C"/>
                </a:solidFill>
                <a:latin typeface="Open Sans"/>
                <a:ea typeface="Open Sans"/>
                <a:cs typeface="Open Sans"/>
                <a:sym typeface="Open Sans"/>
              </a:rPr>
              <a:t>BLOCKCHAIN</a:t>
            </a:r>
            <a:endParaRPr sz="2100">
              <a:solidFill>
                <a:srgbClr val="3C3C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35"/>
          <p:cNvSpPr txBox="1"/>
          <p:nvPr/>
        </p:nvSpPr>
        <p:spPr>
          <a:xfrm>
            <a:off x="16195525" y="8681825"/>
            <a:ext cx="3000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7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Q1 2022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6"/>
          <p:cNvSpPr txBox="1">
            <a:spLocks noGrp="1"/>
          </p:cNvSpPr>
          <p:nvPr>
            <p:ph type="title"/>
          </p:nvPr>
        </p:nvSpPr>
        <p:spPr>
          <a:xfrm>
            <a:off x="1530350" y="2762802"/>
            <a:ext cx="17043400" cy="115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8521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¡Gracias por sumarse!</a:t>
            </a:r>
            <a:endParaRPr/>
          </a:p>
        </p:txBody>
      </p:sp>
      <p:pic>
        <p:nvPicPr>
          <p:cNvPr id="375" name="Google Shape;3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3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6"/>
          <p:cNvSpPr/>
          <p:nvPr/>
        </p:nvSpPr>
        <p:spPr>
          <a:xfrm>
            <a:off x="-50" y="8378150"/>
            <a:ext cx="20104200" cy="13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Lato"/>
              <a:buNone/>
            </a:pPr>
            <a:r>
              <a:rPr lang="es-AR"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UBERALL.LA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Lato"/>
              <a:buNone/>
            </a:pPr>
            <a:r>
              <a:rPr lang="es-AR" sz="300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ANDY@UBERALL.LA  /  DARIO@UBERALL.LA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7" name="Google Shape;377;p36" descr="Uberall_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62063" y="9774062"/>
            <a:ext cx="3579949" cy="5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2856007" y="3969071"/>
            <a:ext cx="15862200" cy="67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Somos especialistas en soluciones tecnológicas para operaciones de campo: </a:t>
            </a: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Logística  </a:t>
            </a:r>
            <a:endParaRPr sz="2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Lato"/>
              <a:buNone/>
            </a:pPr>
            <a:endParaRPr sz="2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Lato"/>
              <a:buNone/>
            </a:pPr>
            <a:r>
              <a:rPr lang="es-AR" sz="2600" b="1"/>
              <a:t>11 </a:t>
            </a: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años 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operando en el mercado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Lato"/>
              <a:buNone/>
            </a:pPr>
            <a:endParaRPr sz="2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Lato"/>
              <a:buNone/>
            </a:pPr>
            <a:r>
              <a:rPr lang="es-AR" sz="2600"/>
              <a:t>Orientado en </a:t>
            </a:r>
            <a:r>
              <a:rPr lang="es-AR" sz="2600" b="1"/>
              <a:t>producto altamente customizable</a:t>
            </a:r>
            <a:endParaRPr sz="26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</a:pP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Lato"/>
              <a:buNone/>
            </a:pP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6.000+ usuarios 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activos y más de </a:t>
            </a: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millones de </a:t>
            </a:r>
            <a:r>
              <a:rPr lang="es-AR" sz="2600" b="1"/>
              <a:t>órdenes</a:t>
            </a: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procesadas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</a:pPr>
            <a:endParaRPr sz="2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rial"/>
              <a:buNone/>
            </a:pP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Conocimiento del mercado </a:t>
            </a: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Argentino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Latinoamericano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rial"/>
              <a:buNone/>
            </a:pPr>
            <a:endParaRPr sz="2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rial"/>
              <a:buNone/>
            </a:pP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Participación y premiaciones en ferias internacionales y revistas de tecnología: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rial"/>
              <a:buNone/>
            </a:pPr>
            <a:r>
              <a:rPr lang="es-AR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ISV Award of Excellence</a:t>
            </a:r>
            <a:r>
              <a:rPr lang="es-AR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Zebra ISV Partner Conference, Las Vegas</a:t>
            </a:r>
            <a:endParaRPr sz="1200"/>
          </a:p>
        </p:txBody>
      </p:sp>
      <p:sp>
        <p:nvSpPr>
          <p:cNvPr id="88" name="Google Shape;88;p17"/>
          <p:cNvSpPr/>
          <p:nvPr/>
        </p:nvSpPr>
        <p:spPr>
          <a:xfrm>
            <a:off x="2169618" y="4039480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7"/>
          <p:cNvSpPr/>
          <p:nvPr/>
        </p:nvSpPr>
        <p:spPr>
          <a:xfrm>
            <a:off x="2169618" y="4799732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7"/>
          <p:cNvSpPr/>
          <p:nvPr/>
        </p:nvSpPr>
        <p:spPr>
          <a:xfrm>
            <a:off x="2169618" y="5599499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2169618" y="6419026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2169618" y="8347657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7"/>
          <p:cNvSpPr/>
          <p:nvPr/>
        </p:nvSpPr>
        <p:spPr>
          <a:xfrm>
            <a:off x="2169618" y="2380048"/>
            <a:ext cx="153732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200"/>
              <a:buFont typeface="Arial"/>
              <a:buNone/>
            </a:pPr>
            <a:r>
              <a:rPr lang="es-AR" sz="4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ACERCA DE UBERALL</a:t>
            </a:r>
            <a:endParaRPr sz="1200"/>
          </a:p>
        </p:txBody>
      </p:sp>
      <p:pic>
        <p:nvPicPr>
          <p:cNvPr id="94" name="Google Shape;94;p17" descr="Uberall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474" y="722542"/>
            <a:ext cx="1489485" cy="24868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/>
          <p:nvPr/>
        </p:nvSpPr>
        <p:spPr>
          <a:xfrm>
            <a:off x="2169618" y="7238557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/>
          <p:nvPr/>
        </p:nvSpPr>
        <p:spPr>
          <a:xfrm>
            <a:off x="3020253" y="3320406"/>
            <a:ext cx="14849100" cy="6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>
                <a:solidFill>
                  <a:srgbClr val="434343"/>
                </a:solidFill>
              </a:rPr>
              <a:t>Ahorro de costos</a:t>
            </a:r>
            <a:endParaRPr sz="12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>
                <a:solidFill>
                  <a:srgbClr val="434343"/>
                </a:solidFill>
              </a:rPr>
              <a:t>Se ahorran costos con la planificación de rutas de nuestro optimizador</a:t>
            </a:r>
            <a:endParaRPr sz="2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Nuestro software da acceso a la era digital.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Se elimina el “error humano” a través de la digitalización del flujo de información</a:t>
            </a:r>
            <a:r>
              <a:rPr lang="es-AR" sz="2600">
                <a:solidFill>
                  <a:srgbClr val="434343"/>
                </a:solidFill>
              </a:rPr>
              <a:t>.</a:t>
            </a:r>
            <a:endParaRPr sz="26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Brindamos información en tiempo real.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Se logra una visualización geográfica integral de visitas </a:t>
            </a:r>
            <a:r>
              <a:rPr lang="es-AR" sz="2600">
                <a:solidFill>
                  <a:srgbClr val="434343"/>
                </a:solidFill>
              </a:rPr>
              <a:t>espontáneas</a:t>
            </a:r>
            <a:r>
              <a:rPr lang="es-AR" sz="2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y programadas.</a:t>
            </a:r>
            <a:endParaRPr sz="26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Análisis de datos para optimización.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La retroalimentación de información optimiza la programación de agendas.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Mejor servicio al cliente final a través de un canal de comunicación online.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600">
                <a:solidFill>
                  <a:srgbClr val="434343"/>
                </a:solidFill>
              </a:rPr>
              <a:t>Nuestra aplicación</a:t>
            </a:r>
            <a:r>
              <a:rPr lang="es-AR" sz="2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permite al call center visualizar una </a:t>
            </a:r>
            <a:r>
              <a:rPr lang="es-AR" sz="2600">
                <a:solidFill>
                  <a:srgbClr val="434343"/>
                </a:solidFill>
              </a:rPr>
              <a:t>entrega</a:t>
            </a:r>
            <a:r>
              <a:rPr lang="es-AR" sz="2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a lo largo de todo el recorrido. 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9"/>
          <p:cNvSpPr/>
          <p:nvPr/>
        </p:nvSpPr>
        <p:spPr>
          <a:xfrm>
            <a:off x="2333864" y="8379877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2333864" y="4722990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9"/>
          <p:cNvSpPr/>
          <p:nvPr/>
        </p:nvSpPr>
        <p:spPr>
          <a:xfrm>
            <a:off x="2333864" y="5900595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3020253" y="2088298"/>
            <a:ext cx="126483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900"/>
              <a:buFont typeface="Arial"/>
              <a:buNone/>
            </a:pPr>
            <a:r>
              <a:rPr lang="es-AR" sz="49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NUESTRA SOLUCIÓN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900"/>
              <a:buFont typeface="Arial"/>
              <a:buNone/>
            </a:pPr>
            <a:endParaRPr sz="49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9"/>
          <p:cNvSpPr/>
          <p:nvPr/>
        </p:nvSpPr>
        <p:spPr>
          <a:xfrm>
            <a:off x="2333864" y="7078188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9" descr="Uberall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474" y="722542"/>
            <a:ext cx="1489485" cy="24868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/>
          <p:nvPr/>
        </p:nvSpPr>
        <p:spPr>
          <a:xfrm>
            <a:off x="2333864" y="3545402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/>
          <p:nvPr/>
        </p:nvSpPr>
        <p:spPr>
          <a:xfrm>
            <a:off x="0" y="0"/>
            <a:ext cx="20104200" cy="11309400"/>
          </a:xfrm>
          <a:prstGeom prst="rect">
            <a:avLst/>
          </a:prstGeom>
          <a:solidFill>
            <a:srgbClr val="2D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0"/>
          <p:cNvSpPr/>
          <p:nvPr/>
        </p:nvSpPr>
        <p:spPr>
          <a:xfrm>
            <a:off x="0" y="4110728"/>
            <a:ext cx="20104200" cy="30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7900"/>
              <a:buFont typeface="Arial"/>
              <a:buNone/>
            </a:pPr>
            <a:r>
              <a:rPr lang="es-AR" sz="7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CÓMO FUNCIONA?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1" descr="uberall cloud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5583" y="441554"/>
            <a:ext cx="13642491" cy="930754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/>
          <p:nvPr/>
        </p:nvSpPr>
        <p:spPr>
          <a:xfrm>
            <a:off x="591830" y="2431397"/>
            <a:ext cx="8646000" cy="23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500"/>
              <a:buFont typeface="Arial"/>
              <a:buNone/>
            </a:pPr>
            <a:r>
              <a:rPr lang="es-AR" sz="45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USUARIOS </a:t>
            </a:r>
            <a:r>
              <a:rPr lang="es-AR" sz="4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DE LA PLATAFORMA</a:t>
            </a:r>
            <a:endParaRPr sz="45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p21"/>
          <p:cNvGrpSpPr/>
          <p:nvPr/>
        </p:nvGrpSpPr>
        <p:grpSpPr>
          <a:xfrm>
            <a:off x="6458961" y="7257665"/>
            <a:ext cx="2592242" cy="1492009"/>
            <a:chOff x="1039707" y="8315829"/>
            <a:chExt cx="5609700" cy="2821500"/>
          </a:xfrm>
        </p:grpSpPr>
        <p:pic>
          <p:nvPicPr>
            <p:cNvPr id="136" name="Google Shape;136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9707" y="8315829"/>
              <a:ext cx="5609700" cy="2821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42366" y="9302514"/>
              <a:ext cx="3225899" cy="1784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21"/>
          <p:cNvSpPr/>
          <p:nvPr/>
        </p:nvSpPr>
        <p:spPr>
          <a:xfrm>
            <a:off x="2140375" y="7797162"/>
            <a:ext cx="4203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3000"/>
              <a:buFont typeface="Arial"/>
              <a:buNone/>
            </a:pPr>
            <a:r>
              <a:rPr lang="es-AR" sz="3000" b="1">
                <a:solidFill>
                  <a:srgbClr val="434343"/>
                </a:solidFill>
              </a:rPr>
              <a:t>Gerentes</a:t>
            </a:r>
            <a:endParaRPr sz="30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39828" y="7407712"/>
            <a:ext cx="1288414" cy="174909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/>
          <p:nvPr/>
        </p:nvSpPr>
        <p:spPr>
          <a:xfrm>
            <a:off x="11777618" y="6190208"/>
            <a:ext cx="381300" cy="775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2D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1934372">
            <a:off x="9120217" y="6139486"/>
            <a:ext cx="381284" cy="784796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2D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16515446" y="7840499"/>
            <a:ext cx="44166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3000"/>
              <a:buFont typeface="Arial"/>
              <a:buNone/>
            </a:pPr>
            <a:r>
              <a:rPr lang="es-AR" sz="3000" b="1">
                <a:solidFill>
                  <a:srgbClr val="434343"/>
                </a:solidFill>
              </a:rPr>
              <a:t>Logistas</a:t>
            </a:r>
            <a:endParaRPr sz="30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3000"/>
              <a:buFont typeface="Arial"/>
              <a:buNone/>
            </a:pPr>
            <a:endParaRPr sz="25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57544" y="7539567"/>
            <a:ext cx="765034" cy="1144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21"/>
          <p:cNvGrpSpPr/>
          <p:nvPr/>
        </p:nvGrpSpPr>
        <p:grpSpPr>
          <a:xfrm>
            <a:off x="14763971" y="7272394"/>
            <a:ext cx="2780728" cy="1640702"/>
            <a:chOff x="1039707" y="8315829"/>
            <a:chExt cx="5609700" cy="2821500"/>
          </a:xfrm>
        </p:grpSpPr>
        <p:pic>
          <p:nvPicPr>
            <p:cNvPr id="145" name="Google Shape;145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9707" y="8315829"/>
              <a:ext cx="5609700" cy="2821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42367" y="9302514"/>
              <a:ext cx="3225899" cy="1784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" name="Google Shape;147;p21"/>
          <p:cNvSpPr/>
          <p:nvPr/>
        </p:nvSpPr>
        <p:spPr>
          <a:xfrm rot="-1934372" flipH="1">
            <a:off x="14434889" y="6139486"/>
            <a:ext cx="381284" cy="784796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2D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1" descr="Uberall_log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6474" y="722542"/>
            <a:ext cx="1489485" cy="24868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/>
          <p:nvPr/>
        </p:nvSpPr>
        <p:spPr>
          <a:xfrm>
            <a:off x="10052025" y="9369462"/>
            <a:ext cx="4203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3000"/>
              <a:buFont typeface="Arial"/>
              <a:buNone/>
            </a:pPr>
            <a:r>
              <a:rPr lang="es-AR" sz="3000" b="1">
                <a:solidFill>
                  <a:srgbClr val="434343"/>
                </a:solidFill>
              </a:rPr>
              <a:t>Choferes</a:t>
            </a:r>
            <a:endParaRPr sz="30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sldNum" idx="12"/>
          </p:nvPr>
        </p:nvSpPr>
        <p:spPr>
          <a:xfrm>
            <a:off x="15433833" y="10694131"/>
            <a:ext cx="45234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7</a:t>
            </a:fld>
            <a:endParaRPr/>
          </a:p>
        </p:txBody>
      </p:sp>
      <p:sp>
        <p:nvSpPr>
          <p:cNvPr id="156" name="Google Shape;156;p22"/>
          <p:cNvSpPr>
            <a:spLocks noGrp="1"/>
          </p:cNvSpPr>
          <p:nvPr>
            <p:ph type="pic" idx="2"/>
          </p:nvPr>
        </p:nvSpPr>
        <p:spPr>
          <a:xfrm>
            <a:off x="1661218" y="2873869"/>
            <a:ext cx="5133600" cy="5379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184250" tIns="92100" rIns="184250" bIns="92100" anchor="t" anchorCtr="0">
            <a:no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>
            <a:spLocks noGrp="1"/>
          </p:cNvSpPr>
          <p:nvPr>
            <p:ph type="pic" idx="3"/>
          </p:nvPr>
        </p:nvSpPr>
        <p:spPr>
          <a:xfrm>
            <a:off x="7518968" y="2873869"/>
            <a:ext cx="5133600" cy="5379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184250" tIns="92100" rIns="184250" bIns="92100" anchor="t" anchorCtr="0">
            <a:no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2"/>
          <p:cNvSpPr>
            <a:spLocks noGrp="1"/>
          </p:cNvSpPr>
          <p:nvPr>
            <p:ph type="pic" idx="4"/>
          </p:nvPr>
        </p:nvSpPr>
        <p:spPr>
          <a:xfrm>
            <a:off x="13376719" y="2873869"/>
            <a:ext cx="5133600" cy="5379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184250" tIns="92100" rIns="184250" bIns="92100" anchor="t" anchorCtr="0">
            <a:no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1382157" y="518746"/>
            <a:ext cx="17339700" cy="12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Raleway"/>
              <a:buNone/>
            </a:pPr>
            <a:r>
              <a:rPr lang="es-AR">
                <a:solidFill>
                  <a:srgbClr val="05DA7C"/>
                </a:solidFill>
              </a:rPr>
              <a:t>PRODUCTO</a:t>
            </a:r>
            <a:endParaRPr b="1">
              <a:solidFill>
                <a:srgbClr val="05DA7C"/>
              </a:solidFill>
            </a:endParaRPr>
          </a:p>
        </p:txBody>
      </p:sp>
      <p:sp>
        <p:nvSpPr>
          <p:cNvPr id="160" name="Google Shape;160;p22"/>
          <p:cNvSpPr txBox="1">
            <a:spLocks noGrp="1"/>
          </p:cNvSpPr>
          <p:nvPr>
            <p:ph type="dt" idx="10"/>
          </p:nvPr>
        </p:nvSpPr>
        <p:spPr>
          <a:xfrm>
            <a:off x="713832" y="10697225"/>
            <a:ext cx="49404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250" tIns="92100" rIns="184250" bIns="921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Company Name</a:t>
            </a:r>
            <a:endParaRPr/>
          </a:p>
        </p:txBody>
      </p:sp>
      <p:grpSp>
        <p:nvGrpSpPr>
          <p:cNvPr id="161" name="Google Shape;161;p22"/>
          <p:cNvGrpSpPr/>
          <p:nvPr/>
        </p:nvGrpSpPr>
        <p:grpSpPr>
          <a:xfrm>
            <a:off x="1661260" y="7435484"/>
            <a:ext cx="5134986" cy="1818084"/>
            <a:chOff x="1006443" y="4526302"/>
            <a:chExt cx="3114000" cy="1469990"/>
          </a:xfrm>
        </p:grpSpPr>
        <p:sp>
          <p:nvSpPr>
            <p:cNvPr id="162" name="Google Shape;162;p22"/>
            <p:cNvSpPr/>
            <p:nvPr/>
          </p:nvSpPr>
          <p:spPr>
            <a:xfrm>
              <a:off x="1006443" y="4734792"/>
              <a:ext cx="3114000" cy="1261500"/>
            </a:xfrm>
            <a:prstGeom prst="rect">
              <a:avLst/>
            </a:prstGeom>
            <a:solidFill>
              <a:srgbClr val="2DDA7C"/>
            </a:solidFill>
            <a:ln>
              <a:noFill/>
            </a:ln>
          </p:spPr>
          <p:txBody>
            <a:bodyPr spcFirstLastPara="1" wrap="square" lIns="163250" tIns="108825" rIns="163250" bIns="108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48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OPTIMIZADOR</a:t>
              </a:r>
              <a:endParaRPr sz="2800"/>
            </a:p>
            <a:p>
              <a:pPr marL="0" marR="0" lvl="0" indent="0" algn="l" rtl="0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s-AR"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2800"/>
            </a:p>
          </p:txBody>
        </p:sp>
        <p:sp>
          <p:nvSpPr>
            <p:cNvPr id="163" name="Google Shape;163;p22"/>
            <p:cNvSpPr/>
            <p:nvPr/>
          </p:nvSpPr>
          <p:spPr>
            <a:xfrm>
              <a:off x="2179416" y="4526302"/>
              <a:ext cx="768000" cy="208500"/>
            </a:xfrm>
            <a:prstGeom prst="triangle">
              <a:avLst>
                <a:gd name="adj" fmla="val 50000"/>
              </a:avLst>
            </a:prstGeom>
            <a:solidFill>
              <a:srgbClr val="888888"/>
            </a:solidFill>
            <a:ln>
              <a:noFill/>
            </a:ln>
          </p:spPr>
          <p:txBody>
            <a:bodyPr spcFirstLastPara="1" wrap="square" lIns="184250" tIns="92100" rIns="184250" bIns="92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64" name="Google Shape;164;p22"/>
          <p:cNvGrpSpPr/>
          <p:nvPr/>
        </p:nvGrpSpPr>
        <p:grpSpPr>
          <a:xfrm>
            <a:off x="7538270" y="7435484"/>
            <a:ext cx="5134986" cy="1818084"/>
            <a:chOff x="1006443" y="4526302"/>
            <a:chExt cx="3114000" cy="1469990"/>
          </a:xfrm>
        </p:grpSpPr>
        <p:sp>
          <p:nvSpPr>
            <p:cNvPr id="165" name="Google Shape;165;p22"/>
            <p:cNvSpPr/>
            <p:nvPr/>
          </p:nvSpPr>
          <p:spPr>
            <a:xfrm>
              <a:off x="1006443" y="4734792"/>
              <a:ext cx="3114000" cy="1261500"/>
            </a:xfrm>
            <a:prstGeom prst="rect">
              <a:avLst/>
            </a:prstGeom>
            <a:solidFill>
              <a:srgbClr val="05DA7C"/>
            </a:solidFill>
            <a:ln>
              <a:noFill/>
            </a:ln>
          </p:spPr>
          <p:txBody>
            <a:bodyPr spcFirstLastPara="1" wrap="square" lIns="163250" tIns="108825" rIns="163250" bIns="108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48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WEB APP</a:t>
              </a:r>
              <a:endParaRPr sz="2800"/>
            </a:p>
            <a:p>
              <a:pPr marL="0" marR="0" lvl="0" indent="0" algn="ctr" rtl="0">
                <a:spcBef>
                  <a:spcPts val="120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2179416" y="4526302"/>
              <a:ext cx="768000" cy="208500"/>
            </a:xfrm>
            <a:prstGeom prst="triangle">
              <a:avLst>
                <a:gd name="adj" fmla="val 50000"/>
              </a:avLst>
            </a:prstGeom>
            <a:solidFill>
              <a:srgbClr val="969696"/>
            </a:solidFill>
            <a:ln>
              <a:noFill/>
            </a:ln>
          </p:spPr>
          <p:txBody>
            <a:bodyPr spcFirstLastPara="1" wrap="square" lIns="184250" tIns="92100" rIns="184250" bIns="92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67" name="Google Shape;167;p22"/>
          <p:cNvGrpSpPr/>
          <p:nvPr/>
        </p:nvGrpSpPr>
        <p:grpSpPr>
          <a:xfrm>
            <a:off x="13415279" y="7435484"/>
            <a:ext cx="5134986" cy="1818084"/>
            <a:chOff x="1006443" y="4526302"/>
            <a:chExt cx="3114000" cy="1469990"/>
          </a:xfrm>
        </p:grpSpPr>
        <p:sp>
          <p:nvSpPr>
            <p:cNvPr id="168" name="Google Shape;168;p22"/>
            <p:cNvSpPr/>
            <p:nvPr/>
          </p:nvSpPr>
          <p:spPr>
            <a:xfrm>
              <a:off x="1006443" y="4734792"/>
              <a:ext cx="3114000" cy="1261500"/>
            </a:xfrm>
            <a:prstGeom prst="rect">
              <a:avLst/>
            </a:prstGeom>
            <a:solidFill>
              <a:srgbClr val="05DA7C"/>
            </a:solidFill>
            <a:ln>
              <a:noFill/>
            </a:ln>
          </p:spPr>
          <p:txBody>
            <a:bodyPr spcFirstLastPara="1" wrap="square" lIns="163250" tIns="108825" rIns="163250" bIns="108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48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MOBILE APP</a:t>
              </a:r>
              <a:r>
                <a:rPr lang="es-AR" sz="4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spcBef>
                  <a:spcPts val="120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9" name="Google Shape;169;p22"/>
            <p:cNvSpPr/>
            <p:nvPr/>
          </p:nvSpPr>
          <p:spPr>
            <a:xfrm>
              <a:off x="2179416" y="4526302"/>
              <a:ext cx="768000" cy="208500"/>
            </a:xfrm>
            <a:prstGeom prst="triangle">
              <a:avLst>
                <a:gd name="adj" fmla="val 50000"/>
              </a:avLst>
            </a:prstGeom>
            <a:solidFill>
              <a:srgbClr val="969696"/>
            </a:solidFill>
            <a:ln>
              <a:noFill/>
            </a:ln>
          </p:spPr>
          <p:txBody>
            <a:bodyPr spcFirstLastPara="1" wrap="square" lIns="184250" tIns="92100" rIns="184250" bIns="92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675" y="2120500"/>
            <a:ext cx="5134993" cy="520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8275" y="2120500"/>
            <a:ext cx="5133598" cy="52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15275" y="2120500"/>
            <a:ext cx="5095047" cy="520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/>
          <p:nvPr/>
        </p:nvSpPr>
        <p:spPr>
          <a:xfrm>
            <a:off x="3020253" y="3320406"/>
            <a:ext cx="14849100" cy="6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sz="2950" b="1">
                <a:solidFill>
                  <a:srgbClr val="434343"/>
                </a:solidFill>
                <a:highlight>
                  <a:srgbClr val="FFFFFF"/>
                </a:highlight>
              </a:rPr>
              <a:t>Ruteo Zonificado</a:t>
            </a:r>
            <a:endParaRPr sz="2950" b="1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350" b="1">
                <a:solidFill>
                  <a:srgbClr val="7546E2"/>
                </a:solidFill>
                <a:highlight>
                  <a:srgbClr val="FFFFFF"/>
                </a:highlight>
              </a:rPr>
              <a:t>‍</a:t>
            </a:r>
            <a:r>
              <a:rPr lang="es-AR" sz="2350">
                <a:solidFill>
                  <a:srgbClr val="333333"/>
                </a:solidFill>
                <a:highlight>
                  <a:srgbClr val="FFFFFF"/>
                </a:highlight>
              </a:rPr>
              <a:t>Segun las zonas de trabajo de tus choferes</a:t>
            </a:r>
            <a:endParaRPr sz="2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950" b="1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sz="2950" b="1">
                <a:solidFill>
                  <a:srgbClr val="434343"/>
                </a:solidFill>
                <a:highlight>
                  <a:srgbClr val="FFFFFF"/>
                </a:highlight>
              </a:rPr>
              <a:t>Ventanas horarias de entrega a clientes</a:t>
            </a:r>
            <a:endParaRPr sz="2950" b="1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sz="2350">
                <a:solidFill>
                  <a:srgbClr val="333333"/>
                </a:solidFill>
                <a:highlight>
                  <a:srgbClr val="FFFFFF"/>
                </a:highlight>
              </a:rPr>
              <a:t>Puedes ofrecer ventanas horarias cada vez más rentables</a:t>
            </a:r>
            <a:endParaRPr sz="2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sz="2950" b="1">
                <a:solidFill>
                  <a:srgbClr val="434343"/>
                </a:solidFill>
                <a:highlight>
                  <a:srgbClr val="FFFFFF"/>
                </a:highlight>
              </a:rPr>
              <a:t>Módulo de zonas peligrosas</a:t>
            </a:r>
            <a:endParaRPr sz="1050" b="1">
              <a:solidFill>
                <a:srgbClr val="7546E2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AR" sz="2350">
                <a:solidFill>
                  <a:srgbClr val="333333"/>
                </a:solidFill>
                <a:highlight>
                  <a:srgbClr val="FFFFFF"/>
                </a:highlight>
              </a:rPr>
              <a:t>‍Indícale al sistema cuáles son las zonas peligrosas o no aptas para cierto tipo de vehículos</a:t>
            </a:r>
            <a:endParaRPr sz="2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sz="2950" b="1">
                <a:solidFill>
                  <a:srgbClr val="434343"/>
                </a:solidFill>
                <a:highlight>
                  <a:srgbClr val="FFFFFF"/>
                </a:highlight>
              </a:rPr>
              <a:t>Horario de trabajo de choferes</a:t>
            </a:r>
            <a:endParaRPr sz="2950" b="1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sz="2350" b="1">
                <a:solidFill>
                  <a:srgbClr val="7546E2"/>
                </a:solidFill>
                <a:highlight>
                  <a:srgbClr val="FFFFFF"/>
                </a:highlight>
              </a:rPr>
              <a:t>‍</a:t>
            </a:r>
            <a:r>
              <a:rPr lang="es-AR" sz="2350">
                <a:solidFill>
                  <a:srgbClr val="333333"/>
                </a:solidFill>
                <a:highlight>
                  <a:srgbClr val="FFFFFF"/>
                </a:highlight>
              </a:rPr>
              <a:t>Configura el horario de trabajo de tus choferes propios o contratados</a:t>
            </a:r>
            <a:r>
              <a:rPr lang="es-AR" sz="2350" b="1">
                <a:highlight>
                  <a:srgbClr val="FFFFFF"/>
                </a:highlight>
              </a:rPr>
              <a:t>.</a:t>
            </a:r>
            <a:endParaRPr sz="2350">
              <a:highlight>
                <a:srgbClr val="FFFFFF"/>
              </a:highlight>
            </a:endParaRPr>
          </a:p>
        </p:txBody>
      </p:sp>
      <p:sp>
        <p:nvSpPr>
          <p:cNvPr id="179" name="Google Shape;179;p23"/>
          <p:cNvSpPr/>
          <p:nvPr/>
        </p:nvSpPr>
        <p:spPr>
          <a:xfrm>
            <a:off x="2333864" y="7825477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3"/>
          <p:cNvSpPr/>
          <p:nvPr/>
        </p:nvSpPr>
        <p:spPr>
          <a:xfrm>
            <a:off x="2333864" y="4876865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3"/>
          <p:cNvSpPr/>
          <p:nvPr/>
        </p:nvSpPr>
        <p:spPr>
          <a:xfrm>
            <a:off x="2333864" y="6351170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3"/>
          <p:cNvSpPr/>
          <p:nvPr/>
        </p:nvSpPr>
        <p:spPr>
          <a:xfrm>
            <a:off x="3020250" y="2088299"/>
            <a:ext cx="126483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900"/>
              <a:buFont typeface="Arial"/>
              <a:buNone/>
            </a:pPr>
            <a:r>
              <a:rPr lang="es-AR" sz="49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NUESTR</a:t>
            </a:r>
            <a:r>
              <a:rPr lang="es-AR" sz="4900" b="1">
                <a:solidFill>
                  <a:srgbClr val="434343"/>
                </a:solidFill>
              </a:rPr>
              <a:t>O OPTIMIZADOR</a:t>
            </a:r>
            <a:endParaRPr sz="1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900"/>
              <a:buFont typeface="Arial"/>
              <a:buNone/>
            </a:pPr>
            <a:endParaRPr sz="49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3" descr="Uberall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474" y="722542"/>
            <a:ext cx="1489485" cy="24868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/>
          <p:nvPr/>
        </p:nvSpPr>
        <p:spPr>
          <a:xfrm>
            <a:off x="2333864" y="3545402"/>
            <a:ext cx="338700" cy="338700"/>
          </a:xfrm>
          <a:prstGeom prst="rect">
            <a:avLst/>
          </a:prstGeom>
          <a:solidFill>
            <a:srgbClr val="05DA7C"/>
          </a:solidFill>
          <a:ln>
            <a:noFill/>
          </a:ln>
        </p:spPr>
        <p:txBody>
          <a:bodyPr spcFirstLastPara="1" wrap="square" lIns="75375" tIns="75375" rIns="75375" bIns="753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/>
          <p:nvPr/>
        </p:nvSpPr>
        <p:spPr>
          <a:xfrm>
            <a:off x="492200" y="204400"/>
            <a:ext cx="13656900" cy="9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500"/>
              <a:buFont typeface="Arial"/>
              <a:buNone/>
            </a:pPr>
            <a:r>
              <a:rPr lang="es-AR" sz="4500">
                <a:solidFill>
                  <a:srgbClr val="434343"/>
                </a:solidFill>
              </a:rPr>
              <a:t> </a:t>
            </a:r>
            <a:endParaRPr sz="4500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500"/>
              <a:buFont typeface="Arial"/>
              <a:buNone/>
            </a:pPr>
            <a:endParaRPr sz="4500">
              <a:solidFill>
                <a:srgbClr val="434343"/>
              </a:solidFill>
            </a:endParaRPr>
          </a:p>
        </p:txBody>
      </p:sp>
      <p:grpSp>
        <p:nvGrpSpPr>
          <p:cNvPr id="190" name="Google Shape;190;p24"/>
          <p:cNvGrpSpPr/>
          <p:nvPr/>
        </p:nvGrpSpPr>
        <p:grpSpPr>
          <a:xfrm>
            <a:off x="10187126" y="2579082"/>
            <a:ext cx="9250705" cy="5078446"/>
            <a:chOff x="1614798" y="171481"/>
            <a:chExt cx="6261900" cy="3318378"/>
          </a:xfrm>
        </p:grpSpPr>
        <p:sp>
          <p:nvSpPr>
            <p:cNvPr id="191" name="Google Shape;191;p24"/>
            <p:cNvSpPr/>
            <p:nvPr/>
          </p:nvSpPr>
          <p:spPr>
            <a:xfrm>
              <a:off x="2205790" y="171481"/>
              <a:ext cx="5079600" cy="310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118752"/>
                    <a:pt x="0" y="118752"/>
                    <a:pt x="0" y="118752"/>
                  </a:cubicBezTo>
                  <a:cubicBezTo>
                    <a:pt x="0" y="118752"/>
                    <a:pt x="0" y="115320"/>
                    <a:pt x="0" y="111161"/>
                  </a:cubicBezTo>
                  <a:cubicBezTo>
                    <a:pt x="0" y="8838"/>
                    <a:pt x="0" y="8838"/>
                    <a:pt x="0" y="8838"/>
                  </a:cubicBezTo>
                  <a:cubicBezTo>
                    <a:pt x="0" y="4055"/>
                    <a:pt x="2222" y="0"/>
                    <a:pt x="4888" y="0"/>
                  </a:cubicBezTo>
                  <a:cubicBezTo>
                    <a:pt x="115111" y="0"/>
                    <a:pt x="115111" y="0"/>
                    <a:pt x="115111" y="0"/>
                  </a:cubicBezTo>
                  <a:cubicBezTo>
                    <a:pt x="117841" y="0"/>
                    <a:pt x="120000" y="4055"/>
                    <a:pt x="120000" y="8838"/>
                  </a:cubicBezTo>
                  <a:cubicBezTo>
                    <a:pt x="120000" y="111161"/>
                    <a:pt x="120000" y="111161"/>
                    <a:pt x="120000" y="111161"/>
                  </a:cubicBezTo>
                  <a:cubicBezTo>
                    <a:pt x="120000" y="115320"/>
                    <a:pt x="120000" y="118752"/>
                    <a:pt x="120000" y="118752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0" y="120000"/>
                    <a:pt x="0" y="120000"/>
                    <a:pt x="0" y="12000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2" name="Google Shape;192;p24"/>
            <p:cNvSpPr/>
            <p:nvPr/>
          </p:nvSpPr>
          <p:spPr>
            <a:xfrm>
              <a:off x="2221938" y="190858"/>
              <a:ext cx="5047800" cy="30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119368"/>
                    <a:pt x="0" y="119368"/>
                    <a:pt x="0" y="119368"/>
                  </a:cubicBezTo>
                  <a:cubicBezTo>
                    <a:pt x="0" y="119368"/>
                    <a:pt x="0" y="115898"/>
                    <a:pt x="0" y="111691"/>
                  </a:cubicBezTo>
                  <a:cubicBezTo>
                    <a:pt x="0" y="8203"/>
                    <a:pt x="0" y="8203"/>
                    <a:pt x="0" y="8203"/>
                  </a:cubicBezTo>
                  <a:cubicBezTo>
                    <a:pt x="0" y="3680"/>
                    <a:pt x="2044" y="0"/>
                    <a:pt x="4536" y="0"/>
                  </a:cubicBezTo>
                  <a:cubicBezTo>
                    <a:pt x="115463" y="0"/>
                    <a:pt x="115463" y="0"/>
                    <a:pt x="115463" y="0"/>
                  </a:cubicBezTo>
                  <a:cubicBezTo>
                    <a:pt x="118019" y="0"/>
                    <a:pt x="120000" y="3680"/>
                    <a:pt x="120000" y="8203"/>
                  </a:cubicBezTo>
                  <a:cubicBezTo>
                    <a:pt x="120000" y="111691"/>
                    <a:pt x="120000" y="111691"/>
                    <a:pt x="120000" y="111691"/>
                  </a:cubicBezTo>
                  <a:cubicBezTo>
                    <a:pt x="120000" y="115898"/>
                    <a:pt x="120000" y="119368"/>
                    <a:pt x="120000" y="119368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0" y="120000"/>
                    <a:pt x="0" y="120000"/>
                    <a:pt x="0" y="120000"/>
                  </a:cubicBezTo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>
                  <a:alpha val="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3" name="Google Shape;193;p24"/>
            <p:cNvSpPr/>
            <p:nvPr/>
          </p:nvSpPr>
          <p:spPr>
            <a:xfrm>
              <a:off x="2238086" y="207006"/>
              <a:ext cx="5018400" cy="303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652"/>
                  </a:moveTo>
                  <a:cubicBezTo>
                    <a:pt x="120000" y="3401"/>
                    <a:pt x="118136" y="0"/>
                    <a:pt x="115757" y="0"/>
                  </a:cubicBezTo>
                  <a:cubicBezTo>
                    <a:pt x="4177" y="0"/>
                    <a:pt x="4177" y="0"/>
                    <a:pt x="4177" y="0"/>
                  </a:cubicBezTo>
                  <a:cubicBezTo>
                    <a:pt x="1863" y="0"/>
                    <a:pt x="0" y="3401"/>
                    <a:pt x="0" y="7652"/>
                  </a:cubicBezTo>
                  <a:cubicBezTo>
                    <a:pt x="0" y="112240"/>
                    <a:pt x="0" y="112240"/>
                    <a:pt x="0" y="112240"/>
                  </a:cubicBezTo>
                  <a:cubicBezTo>
                    <a:pt x="0" y="116492"/>
                    <a:pt x="0" y="120000"/>
                    <a:pt x="0" y="120000"/>
                  </a:cubicBezTo>
                  <a:cubicBezTo>
                    <a:pt x="119935" y="120000"/>
                    <a:pt x="119935" y="120000"/>
                    <a:pt x="119935" y="120000"/>
                  </a:cubicBezTo>
                  <a:cubicBezTo>
                    <a:pt x="119935" y="120000"/>
                    <a:pt x="120000" y="116492"/>
                    <a:pt x="120000" y="112240"/>
                  </a:cubicBezTo>
                  <a:cubicBezTo>
                    <a:pt x="120000" y="7652"/>
                    <a:pt x="120000" y="7652"/>
                    <a:pt x="120000" y="765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372108" y="365249"/>
              <a:ext cx="4747200" cy="2704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84250" tIns="217675" rIns="184250" bIns="921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3200">
                  <a:solidFill>
                    <a:srgbClr val="282C3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 </a:t>
              </a:r>
              <a:endParaRPr sz="2800"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4703781" y="239300"/>
              <a:ext cx="85500" cy="84000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3885207" y="207008"/>
              <a:ext cx="3371400" cy="303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3171" y="0"/>
                  </a:moveTo>
                  <a:lnTo>
                    <a:pt x="71214" y="0"/>
                  </a:lnTo>
                  <a:cubicBezTo>
                    <a:pt x="84002" y="0"/>
                    <a:pt x="98114" y="0"/>
                    <a:pt x="113685" y="0"/>
                  </a:cubicBezTo>
                  <a:cubicBezTo>
                    <a:pt x="117225" y="0"/>
                    <a:pt x="120000" y="3401"/>
                    <a:pt x="120000" y="7652"/>
                  </a:cubicBezTo>
                  <a:cubicBezTo>
                    <a:pt x="120000" y="7652"/>
                    <a:pt x="120000" y="7652"/>
                    <a:pt x="120000" y="112240"/>
                  </a:cubicBezTo>
                  <a:cubicBezTo>
                    <a:pt x="120000" y="116492"/>
                    <a:pt x="119904" y="120000"/>
                    <a:pt x="119904" y="120000"/>
                  </a:cubicBezTo>
                  <a:cubicBezTo>
                    <a:pt x="119904" y="120000"/>
                    <a:pt x="119904" y="120000"/>
                    <a:pt x="303" y="120000"/>
                  </a:cubicBezTo>
                  <a:lnTo>
                    <a:pt x="0" y="120000"/>
                  </a:lnTo>
                  <a:lnTo>
                    <a:pt x="63171" y="0"/>
                  </a:lnTo>
                  <a:close/>
                </a:path>
              </a:pathLst>
            </a:cu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184250" tIns="92100" rIns="184250" bIns="92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1614798" y="3347659"/>
              <a:ext cx="6261900" cy="14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871" y="120000"/>
                  </a:moveTo>
                  <a:cubicBezTo>
                    <a:pt x="77974" y="120000"/>
                    <a:pt x="42077" y="120000"/>
                    <a:pt x="6128" y="120000"/>
                  </a:cubicBezTo>
                  <a:cubicBezTo>
                    <a:pt x="2214" y="97358"/>
                    <a:pt x="0" y="22641"/>
                    <a:pt x="103" y="0"/>
                  </a:cubicBezTo>
                  <a:cubicBezTo>
                    <a:pt x="40068" y="0"/>
                    <a:pt x="79931" y="0"/>
                    <a:pt x="119896" y="0"/>
                  </a:cubicBezTo>
                  <a:cubicBezTo>
                    <a:pt x="120000" y="22641"/>
                    <a:pt x="117785" y="97358"/>
                    <a:pt x="113871" y="12000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1619642" y="3347659"/>
              <a:ext cx="6252300" cy="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120000" y="80000"/>
                    <a:pt x="120000" y="40000"/>
                    <a:pt x="120000" y="0"/>
                  </a:cubicBezTo>
                  <a:cubicBezTo>
                    <a:pt x="79965" y="0"/>
                    <a:pt x="40034" y="0"/>
                    <a:pt x="0" y="0"/>
                  </a:cubicBezTo>
                  <a:cubicBezTo>
                    <a:pt x="0" y="40000"/>
                    <a:pt x="0" y="80000"/>
                    <a:pt x="0" y="120000"/>
                  </a:cubicBezTo>
                  <a:cubicBezTo>
                    <a:pt x="40034" y="120000"/>
                    <a:pt x="79965" y="120000"/>
                    <a:pt x="120000" y="12000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1619642" y="3213637"/>
              <a:ext cx="6252300" cy="134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380" y="0"/>
                  </a:moveTo>
                  <a:cubicBezTo>
                    <a:pt x="619" y="0"/>
                    <a:pt x="619" y="0"/>
                    <a:pt x="619" y="0"/>
                  </a:cubicBezTo>
                  <a:cubicBezTo>
                    <a:pt x="309" y="0"/>
                    <a:pt x="0" y="14400"/>
                    <a:pt x="0" y="2880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0" y="72000"/>
                    <a:pt x="0" y="72000"/>
                    <a:pt x="0" y="72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72000"/>
                    <a:pt x="120000" y="72000"/>
                    <a:pt x="120000" y="72000"/>
                  </a:cubicBezTo>
                  <a:cubicBezTo>
                    <a:pt x="120000" y="43200"/>
                    <a:pt x="120000" y="43200"/>
                    <a:pt x="120000" y="432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14400"/>
                    <a:pt x="119742" y="0"/>
                    <a:pt x="11938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4288794" y="3213637"/>
              <a:ext cx="918900" cy="7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71111"/>
                    <a:pt x="0" y="71111"/>
                    <a:pt x="0" y="71111"/>
                  </a:cubicBezTo>
                  <a:cubicBezTo>
                    <a:pt x="0" y="97777"/>
                    <a:pt x="1754" y="120000"/>
                    <a:pt x="3859" y="120000"/>
                  </a:cubicBezTo>
                  <a:cubicBezTo>
                    <a:pt x="116491" y="120000"/>
                    <a:pt x="116491" y="120000"/>
                    <a:pt x="116491" y="120000"/>
                  </a:cubicBezTo>
                  <a:cubicBezTo>
                    <a:pt x="118596" y="120000"/>
                    <a:pt x="120000" y="97777"/>
                    <a:pt x="120000" y="71111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4288794" y="3250776"/>
              <a:ext cx="918900" cy="3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491" y="101538"/>
                  </a:moveTo>
                  <a:cubicBezTo>
                    <a:pt x="3859" y="101538"/>
                    <a:pt x="3859" y="101538"/>
                    <a:pt x="3859" y="101538"/>
                  </a:cubicBezTo>
                  <a:cubicBezTo>
                    <a:pt x="1754" y="101538"/>
                    <a:pt x="0" y="55384"/>
                    <a:pt x="0" y="0"/>
                  </a:cubicBezTo>
                  <a:cubicBezTo>
                    <a:pt x="0" y="18461"/>
                    <a:pt x="0" y="18461"/>
                    <a:pt x="0" y="18461"/>
                  </a:cubicBezTo>
                  <a:cubicBezTo>
                    <a:pt x="0" y="73846"/>
                    <a:pt x="1754" y="120000"/>
                    <a:pt x="3859" y="120000"/>
                  </a:cubicBezTo>
                  <a:cubicBezTo>
                    <a:pt x="116491" y="120000"/>
                    <a:pt x="116491" y="120000"/>
                    <a:pt x="116491" y="120000"/>
                  </a:cubicBezTo>
                  <a:cubicBezTo>
                    <a:pt x="118596" y="120000"/>
                    <a:pt x="120000" y="73846"/>
                    <a:pt x="120000" y="18461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55384"/>
                    <a:pt x="118596" y="101538"/>
                    <a:pt x="116491" y="101538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02" name="Google Shape;202;p24"/>
          <p:cNvPicPr preferRelativeResize="0"/>
          <p:nvPr/>
        </p:nvPicPr>
        <p:blipFill rotWithShape="1">
          <a:blip r:embed="rId3">
            <a:alphaModFix/>
          </a:blip>
          <a:srcRect t="-800" b="800"/>
          <a:stretch/>
        </p:blipFill>
        <p:spPr>
          <a:xfrm>
            <a:off x="11339800" y="2906425"/>
            <a:ext cx="6945376" cy="407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24"/>
          <p:cNvGrpSpPr/>
          <p:nvPr/>
        </p:nvGrpSpPr>
        <p:grpSpPr>
          <a:xfrm>
            <a:off x="679451" y="2579082"/>
            <a:ext cx="9250705" cy="5078446"/>
            <a:chOff x="1614798" y="171481"/>
            <a:chExt cx="6261900" cy="3318378"/>
          </a:xfrm>
        </p:grpSpPr>
        <p:sp>
          <p:nvSpPr>
            <p:cNvPr id="204" name="Google Shape;204;p24"/>
            <p:cNvSpPr/>
            <p:nvPr/>
          </p:nvSpPr>
          <p:spPr>
            <a:xfrm>
              <a:off x="2205790" y="171481"/>
              <a:ext cx="5079600" cy="310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118752"/>
                    <a:pt x="0" y="118752"/>
                    <a:pt x="0" y="118752"/>
                  </a:cubicBezTo>
                  <a:cubicBezTo>
                    <a:pt x="0" y="118752"/>
                    <a:pt x="0" y="115320"/>
                    <a:pt x="0" y="111161"/>
                  </a:cubicBezTo>
                  <a:cubicBezTo>
                    <a:pt x="0" y="8838"/>
                    <a:pt x="0" y="8838"/>
                    <a:pt x="0" y="8838"/>
                  </a:cubicBezTo>
                  <a:cubicBezTo>
                    <a:pt x="0" y="4055"/>
                    <a:pt x="2222" y="0"/>
                    <a:pt x="4888" y="0"/>
                  </a:cubicBezTo>
                  <a:cubicBezTo>
                    <a:pt x="115111" y="0"/>
                    <a:pt x="115111" y="0"/>
                    <a:pt x="115111" y="0"/>
                  </a:cubicBezTo>
                  <a:cubicBezTo>
                    <a:pt x="117841" y="0"/>
                    <a:pt x="120000" y="4055"/>
                    <a:pt x="120000" y="8838"/>
                  </a:cubicBezTo>
                  <a:cubicBezTo>
                    <a:pt x="120000" y="111161"/>
                    <a:pt x="120000" y="111161"/>
                    <a:pt x="120000" y="111161"/>
                  </a:cubicBezTo>
                  <a:cubicBezTo>
                    <a:pt x="120000" y="115320"/>
                    <a:pt x="120000" y="118752"/>
                    <a:pt x="120000" y="118752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0" y="120000"/>
                    <a:pt x="0" y="120000"/>
                    <a:pt x="0" y="12000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5" name="Google Shape;205;p24"/>
            <p:cNvSpPr/>
            <p:nvPr/>
          </p:nvSpPr>
          <p:spPr>
            <a:xfrm>
              <a:off x="2221938" y="190858"/>
              <a:ext cx="5047800" cy="30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119368"/>
                    <a:pt x="0" y="119368"/>
                    <a:pt x="0" y="119368"/>
                  </a:cubicBezTo>
                  <a:cubicBezTo>
                    <a:pt x="0" y="119368"/>
                    <a:pt x="0" y="115898"/>
                    <a:pt x="0" y="111691"/>
                  </a:cubicBezTo>
                  <a:cubicBezTo>
                    <a:pt x="0" y="8203"/>
                    <a:pt x="0" y="8203"/>
                    <a:pt x="0" y="8203"/>
                  </a:cubicBezTo>
                  <a:cubicBezTo>
                    <a:pt x="0" y="3680"/>
                    <a:pt x="2044" y="0"/>
                    <a:pt x="4536" y="0"/>
                  </a:cubicBezTo>
                  <a:cubicBezTo>
                    <a:pt x="115463" y="0"/>
                    <a:pt x="115463" y="0"/>
                    <a:pt x="115463" y="0"/>
                  </a:cubicBezTo>
                  <a:cubicBezTo>
                    <a:pt x="118019" y="0"/>
                    <a:pt x="120000" y="3680"/>
                    <a:pt x="120000" y="8203"/>
                  </a:cubicBezTo>
                  <a:cubicBezTo>
                    <a:pt x="120000" y="111691"/>
                    <a:pt x="120000" y="111691"/>
                    <a:pt x="120000" y="111691"/>
                  </a:cubicBezTo>
                  <a:cubicBezTo>
                    <a:pt x="120000" y="115898"/>
                    <a:pt x="120000" y="119368"/>
                    <a:pt x="120000" y="119368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0" y="120000"/>
                    <a:pt x="0" y="120000"/>
                    <a:pt x="0" y="120000"/>
                  </a:cubicBezTo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>
                  <a:alpha val="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238086" y="207006"/>
              <a:ext cx="5018400" cy="303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652"/>
                  </a:moveTo>
                  <a:cubicBezTo>
                    <a:pt x="120000" y="3401"/>
                    <a:pt x="118136" y="0"/>
                    <a:pt x="115757" y="0"/>
                  </a:cubicBezTo>
                  <a:cubicBezTo>
                    <a:pt x="4177" y="0"/>
                    <a:pt x="4177" y="0"/>
                    <a:pt x="4177" y="0"/>
                  </a:cubicBezTo>
                  <a:cubicBezTo>
                    <a:pt x="1863" y="0"/>
                    <a:pt x="0" y="3401"/>
                    <a:pt x="0" y="7652"/>
                  </a:cubicBezTo>
                  <a:cubicBezTo>
                    <a:pt x="0" y="112240"/>
                    <a:pt x="0" y="112240"/>
                    <a:pt x="0" y="112240"/>
                  </a:cubicBezTo>
                  <a:cubicBezTo>
                    <a:pt x="0" y="116492"/>
                    <a:pt x="0" y="120000"/>
                    <a:pt x="0" y="120000"/>
                  </a:cubicBezTo>
                  <a:cubicBezTo>
                    <a:pt x="119935" y="120000"/>
                    <a:pt x="119935" y="120000"/>
                    <a:pt x="119935" y="120000"/>
                  </a:cubicBezTo>
                  <a:cubicBezTo>
                    <a:pt x="119935" y="120000"/>
                    <a:pt x="120000" y="116492"/>
                    <a:pt x="120000" y="112240"/>
                  </a:cubicBezTo>
                  <a:cubicBezTo>
                    <a:pt x="120000" y="7652"/>
                    <a:pt x="120000" y="7652"/>
                    <a:pt x="120000" y="765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372108" y="365249"/>
              <a:ext cx="4747200" cy="2704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84250" tIns="217675" rIns="184250" bIns="921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AR" sz="3200">
                  <a:solidFill>
                    <a:srgbClr val="282C3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 </a:t>
              </a:r>
              <a:endParaRPr sz="2800"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4703781" y="239300"/>
              <a:ext cx="85500" cy="84000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9" name="Google Shape;209;p24"/>
            <p:cNvSpPr/>
            <p:nvPr/>
          </p:nvSpPr>
          <p:spPr>
            <a:xfrm>
              <a:off x="3885207" y="207008"/>
              <a:ext cx="3371400" cy="303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3171" y="0"/>
                  </a:moveTo>
                  <a:lnTo>
                    <a:pt x="71214" y="0"/>
                  </a:lnTo>
                  <a:cubicBezTo>
                    <a:pt x="84002" y="0"/>
                    <a:pt x="98114" y="0"/>
                    <a:pt x="113685" y="0"/>
                  </a:cubicBezTo>
                  <a:cubicBezTo>
                    <a:pt x="117225" y="0"/>
                    <a:pt x="120000" y="3401"/>
                    <a:pt x="120000" y="7652"/>
                  </a:cubicBezTo>
                  <a:cubicBezTo>
                    <a:pt x="120000" y="7652"/>
                    <a:pt x="120000" y="7652"/>
                    <a:pt x="120000" y="112240"/>
                  </a:cubicBezTo>
                  <a:cubicBezTo>
                    <a:pt x="120000" y="116492"/>
                    <a:pt x="119904" y="120000"/>
                    <a:pt x="119904" y="120000"/>
                  </a:cubicBezTo>
                  <a:cubicBezTo>
                    <a:pt x="119904" y="120000"/>
                    <a:pt x="119904" y="120000"/>
                    <a:pt x="303" y="120000"/>
                  </a:cubicBezTo>
                  <a:lnTo>
                    <a:pt x="0" y="120000"/>
                  </a:lnTo>
                  <a:lnTo>
                    <a:pt x="63171" y="0"/>
                  </a:lnTo>
                  <a:close/>
                </a:path>
              </a:pathLst>
            </a:cu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184250" tIns="92100" rIns="184250" bIns="92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0" name="Google Shape;210;p24"/>
            <p:cNvSpPr/>
            <p:nvPr/>
          </p:nvSpPr>
          <p:spPr>
            <a:xfrm>
              <a:off x="1614798" y="3347659"/>
              <a:ext cx="6261900" cy="14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871" y="120000"/>
                  </a:moveTo>
                  <a:cubicBezTo>
                    <a:pt x="77974" y="120000"/>
                    <a:pt x="42077" y="120000"/>
                    <a:pt x="6128" y="120000"/>
                  </a:cubicBezTo>
                  <a:cubicBezTo>
                    <a:pt x="2214" y="97358"/>
                    <a:pt x="0" y="22641"/>
                    <a:pt x="103" y="0"/>
                  </a:cubicBezTo>
                  <a:cubicBezTo>
                    <a:pt x="40068" y="0"/>
                    <a:pt x="79931" y="0"/>
                    <a:pt x="119896" y="0"/>
                  </a:cubicBezTo>
                  <a:cubicBezTo>
                    <a:pt x="120000" y="22641"/>
                    <a:pt x="117785" y="97358"/>
                    <a:pt x="113871" y="120000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1619642" y="3347659"/>
              <a:ext cx="6252300" cy="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120000" y="80000"/>
                    <a:pt x="120000" y="40000"/>
                    <a:pt x="120000" y="0"/>
                  </a:cubicBezTo>
                  <a:cubicBezTo>
                    <a:pt x="79965" y="0"/>
                    <a:pt x="40034" y="0"/>
                    <a:pt x="0" y="0"/>
                  </a:cubicBezTo>
                  <a:cubicBezTo>
                    <a:pt x="0" y="40000"/>
                    <a:pt x="0" y="80000"/>
                    <a:pt x="0" y="120000"/>
                  </a:cubicBezTo>
                  <a:cubicBezTo>
                    <a:pt x="40034" y="120000"/>
                    <a:pt x="79965" y="120000"/>
                    <a:pt x="120000" y="12000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1619642" y="3213637"/>
              <a:ext cx="6252300" cy="134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380" y="0"/>
                  </a:moveTo>
                  <a:cubicBezTo>
                    <a:pt x="619" y="0"/>
                    <a:pt x="619" y="0"/>
                    <a:pt x="619" y="0"/>
                  </a:cubicBezTo>
                  <a:cubicBezTo>
                    <a:pt x="309" y="0"/>
                    <a:pt x="0" y="14400"/>
                    <a:pt x="0" y="2880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0" y="72000"/>
                    <a:pt x="0" y="72000"/>
                    <a:pt x="0" y="72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72000"/>
                    <a:pt x="120000" y="72000"/>
                    <a:pt x="120000" y="72000"/>
                  </a:cubicBezTo>
                  <a:cubicBezTo>
                    <a:pt x="120000" y="43200"/>
                    <a:pt x="120000" y="43200"/>
                    <a:pt x="120000" y="432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14400"/>
                    <a:pt x="119742" y="0"/>
                    <a:pt x="11938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288794" y="3213637"/>
              <a:ext cx="918900" cy="7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71111"/>
                    <a:pt x="0" y="71111"/>
                    <a:pt x="0" y="71111"/>
                  </a:cubicBezTo>
                  <a:cubicBezTo>
                    <a:pt x="0" y="97777"/>
                    <a:pt x="1754" y="120000"/>
                    <a:pt x="3859" y="120000"/>
                  </a:cubicBezTo>
                  <a:cubicBezTo>
                    <a:pt x="116491" y="120000"/>
                    <a:pt x="116491" y="120000"/>
                    <a:pt x="116491" y="120000"/>
                  </a:cubicBezTo>
                  <a:cubicBezTo>
                    <a:pt x="118596" y="120000"/>
                    <a:pt x="120000" y="97777"/>
                    <a:pt x="120000" y="71111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4288794" y="3250776"/>
              <a:ext cx="918900" cy="3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491" y="101538"/>
                  </a:moveTo>
                  <a:cubicBezTo>
                    <a:pt x="3859" y="101538"/>
                    <a:pt x="3859" y="101538"/>
                    <a:pt x="3859" y="101538"/>
                  </a:cubicBezTo>
                  <a:cubicBezTo>
                    <a:pt x="1754" y="101538"/>
                    <a:pt x="0" y="55384"/>
                    <a:pt x="0" y="0"/>
                  </a:cubicBezTo>
                  <a:cubicBezTo>
                    <a:pt x="0" y="18461"/>
                    <a:pt x="0" y="18461"/>
                    <a:pt x="0" y="18461"/>
                  </a:cubicBezTo>
                  <a:cubicBezTo>
                    <a:pt x="0" y="73846"/>
                    <a:pt x="1754" y="120000"/>
                    <a:pt x="3859" y="120000"/>
                  </a:cubicBezTo>
                  <a:cubicBezTo>
                    <a:pt x="116491" y="120000"/>
                    <a:pt x="116491" y="120000"/>
                    <a:pt x="116491" y="120000"/>
                  </a:cubicBezTo>
                  <a:cubicBezTo>
                    <a:pt x="118596" y="120000"/>
                    <a:pt x="120000" y="73846"/>
                    <a:pt x="120000" y="18461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55384"/>
                    <a:pt x="118596" y="101538"/>
                    <a:pt x="116491" y="101538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84250" tIns="92100" rIns="184250" bIns="921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>
                <a:solidFill>
                  <a:srgbClr val="363B4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15" name="Google Shape;21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1675" y="2898500"/>
            <a:ext cx="6945373" cy="407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4"/>
          <p:cNvSpPr/>
          <p:nvPr/>
        </p:nvSpPr>
        <p:spPr>
          <a:xfrm>
            <a:off x="5284450" y="824650"/>
            <a:ext cx="9535200" cy="8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5" tIns="37675" rIns="75375" bIns="37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4500"/>
              <a:buFont typeface="Arial"/>
              <a:buNone/>
            </a:pPr>
            <a:r>
              <a:rPr lang="es-AR" sz="4500">
                <a:solidFill>
                  <a:srgbClr val="434343"/>
                </a:solidFill>
              </a:rPr>
              <a:t>PANTALLAS OPTIMIZADOR</a:t>
            </a:r>
            <a:r>
              <a:rPr lang="es-AR" sz="4500" b="1">
                <a:solidFill>
                  <a:srgbClr val="434343"/>
                </a:solidFill>
              </a:rPr>
              <a:t> - WEB</a:t>
            </a:r>
            <a:endParaRPr sz="45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1059</Words>
  <Application>Microsoft Macintosh PowerPoint</Application>
  <PresentationFormat>Custom</PresentationFormat>
  <Paragraphs>189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Lato</vt:lpstr>
      <vt:lpstr>Open Sans</vt:lpstr>
      <vt:lpstr>Montserrat</vt:lpstr>
      <vt:lpstr>Montserrat Medium</vt:lpstr>
      <vt:lpstr>Raleway</vt:lpstr>
      <vt:lpstr>Calibri</vt:lpstr>
      <vt:lpstr>Roboto Slab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LANZAMIENTOS </vt:lpstr>
      <vt:lpstr>¡Gracias por sumarse!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Andres Novoa</cp:lastModifiedBy>
  <cp:revision>1</cp:revision>
  <dcterms:modified xsi:type="dcterms:W3CDTF">2021-04-08T19:11:38Z</dcterms:modified>
</cp:coreProperties>
</file>